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33"/>
  </p:notesMasterIdLst>
  <p:handoutMasterIdLst>
    <p:handoutMasterId r:id="rId34"/>
  </p:handoutMasterIdLst>
  <p:sldIdLst>
    <p:sldId id="256" r:id="rId6"/>
    <p:sldId id="284" r:id="rId7"/>
    <p:sldId id="274" r:id="rId8"/>
    <p:sldId id="283" r:id="rId9"/>
    <p:sldId id="328" r:id="rId10"/>
    <p:sldId id="272" r:id="rId11"/>
    <p:sldId id="321" r:id="rId12"/>
    <p:sldId id="287" r:id="rId13"/>
    <p:sldId id="270" r:id="rId14"/>
    <p:sldId id="331" r:id="rId15"/>
    <p:sldId id="301" r:id="rId16"/>
    <p:sldId id="330" r:id="rId17"/>
    <p:sldId id="273" r:id="rId18"/>
    <p:sldId id="258" r:id="rId19"/>
    <p:sldId id="313" r:id="rId20"/>
    <p:sldId id="335" r:id="rId21"/>
    <p:sldId id="336" r:id="rId22"/>
    <p:sldId id="337" r:id="rId23"/>
    <p:sldId id="338" r:id="rId24"/>
    <p:sldId id="339" r:id="rId25"/>
    <p:sldId id="340" r:id="rId26"/>
    <p:sldId id="334" r:id="rId27"/>
    <p:sldId id="257" r:id="rId28"/>
    <p:sldId id="277" r:id="rId29"/>
    <p:sldId id="281" r:id="rId30"/>
    <p:sldId id="280" r:id="rId31"/>
    <p:sldId id="322" r:id="rId3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124" d="100"/>
          <a:sy n="124" d="100"/>
        </p:scale>
        <p:origin x="1696"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13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3/13/18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3/13/18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506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fld id="{966670C0-3F05-4514-A6AF-DA35CC65B5F4}" type="slidenum">
              <a:rPr lang="en-US" smtClean="0">
                <a:latin typeface="Calibri" pitchFamily="34" charset="0"/>
              </a:rPr>
              <a:pPr eaLnBrk="1" hangingPunct="1"/>
              <a:t>3</a:t>
            </a:fld>
            <a:endParaRPr lang="en-US">
              <a:latin typeface="Calibri" pitchFamily="34" charset="0"/>
            </a:endParaRPr>
          </a:p>
        </p:txBody>
      </p:sp>
    </p:spTree>
    <p:extLst>
      <p:ext uri="{BB962C8B-B14F-4D97-AF65-F5344CB8AC3E}">
        <p14:creationId xmlns:p14="http://schemas.microsoft.com/office/powerpoint/2010/main" val="18882987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screen">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t>3/13/18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t>‹#›</a:t>
            </a:fld>
            <a:endParaRPr lang="en-US"/>
          </a:p>
        </p:txBody>
      </p:sp>
    </p:spTree>
    <p:extLst>
      <p:ext uri="{BB962C8B-B14F-4D97-AF65-F5344CB8AC3E}">
        <p14:creationId xmlns:p14="http://schemas.microsoft.com/office/powerpoint/2010/main" val="364690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5ADF2-A5C1-4812-93F8-9B0BB44BAFB9}" type="datetimeFigureOut">
              <a:rPr lang="en-US" smtClean="0"/>
              <a:t>3/13/18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A2C109-824E-45D8-8268-A2EE87B3BB48}" type="slidenum">
              <a:rPr lang="en-US" smtClean="0"/>
              <a:t>‹#›</a:t>
            </a:fld>
            <a:endParaRPr lang="en-US"/>
          </a:p>
        </p:txBody>
      </p:sp>
    </p:spTree>
    <p:extLst>
      <p:ext uri="{BB962C8B-B14F-4D97-AF65-F5344CB8AC3E}">
        <p14:creationId xmlns:p14="http://schemas.microsoft.com/office/powerpoint/2010/main" val="3053345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 id="2147483682" r:id="rId7"/>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447800" y="1752600"/>
            <a:ext cx="6172200" cy="1143000"/>
          </a:xfrm>
        </p:spPr>
        <p:txBody>
          <a:bodyPr/>
          <a:lstStyle/>
          <a:p>
            <a:r>
              <a:rPr lang="en-US" dirty="0"/>
              <a:t>An Introduction to Africa RISING</a:t>
            </a:r>
          </a:p>
        </p:txBody>
      </p:sp>
      <p:sp>
        <p:nvSpPr>
          <p:cNvPr id="3" name="Text Placeholder 2"/>
          <p:cNvSpPr>
            <a:spLocks noGrp="1"/>
          </p:cNvSpPr>
          <p:nvPr>
            <p:ph type="body" sz="quarter" idx="12"/>
          </p:nvPr>
        </p:nvSpPr>
        <p:spPr>
          <a:xfrm>
            <a:off x="838200" y="3581400"/>
            <a:ext cx="7619999" cy="1219200"/>
          </a:xfrm>
        </p:spPr>
        <p:txBody>
          <a:bodyPr/>
          <a:lstStyle/>
          <a:p>
            <a:r>
              <a:rPr lang="en-US" dirty="0"/>
              <a:t>Irmgard </a:t>
            </a:r>
            <a:r>
              <a:rPr lang="en-US" dirty="0" err="1"/>
              <a:t>Hoeschle-Zeledon</a:t>
            </a:r>
            <a:r>
              <a:rPr lang="en-US" dirty="0"/>
              <a:t> and Peter Thorne</a:t>
            </a:r>
          </a:p>
          <a:p>
            <a:r>
              <a:rPr lang="en-US" dirty="0"/>
              <a:t>IITA / ILRI</a:t>
            </a:r>
          </a:p>
          <a:p>
            <a:r>
              <a:rPr lang="en-US" dirty="0"/>
              <a:t>Africa RISING – SIMLESA Joint Learning Event</a:t>
            </a:r>
          </a:p>
          <a:p>
            <a:r>
              <a:rPr lang="en-US" dirty="0"/>
              <a:t>13 </a:t>
            </a:r>
            <a:r>
              <a:rPr lang="mr-IN" dirty="0"/>
              <a:t>–</a:t>
            </a:r>
            <a:r>
              <a:rPr lang="en-US" dirty="0"/>
              <a:t> 15 March, 2018</a:t>
            </a:r>
          </a:p>
          <a:p>
            <a:r>
              <a:rPr lang="en-US" dirty="0"/>
              <a:t>Planet Lodge,  Arusha, Tanzania</a:t>
            </a:r>
          </a:p>
          <a:p>
            <a:endParaRPr lang="en-US" dirty="0"/>
          </a:p>
          <a:p>
            <a:endParaRPr lang="en-US" dirty="0"/>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9C0449-B842-E540-96DF-C3D973E49B9D}"/>
              </a:ext>
            </a:extLst>
          </p:cNvPr>
          <p:cNvSpPr txBox="1"/>
          <p:nvPr/>
        </p:nvSpPr>
        <p:spPr>
          <a:xfrm>
            <a:off x="381000" y="2438400"/>
            <a:ext cx="8097795" cy="3046988"/>
          </a:xfrm>
          <a:prstGeom prst="rect">
            <a:avLst/>
          </a:prstGeom>
          <a:noFill/>
        </p:spPr>
        <p:txBody>
          <a:bodyPr wrap="square" rtlCol="0">
            <a:spAutoFit/>
          </a:bodyPr>
          <a:lstStyle/>
          <a:p>
            <a:pPr marL="457189" indent="-457189">
              <a:buFont typeface="+mj-lt"/>
              <a:buAutoNum type="arabicPeriod"/>
            </a:pPr>
            <a:r>
              <a:rPr lang="en-US" sz="2400" dirty="0">
                <a:solidFill>
                  <a:prstClr val="black"/>
                </a:solidFill>
                <a:latin typeface="Gill Sans"/>
              </a:rPr>
              <a:t>Livestock and feed and forage management</a:t>
            </a:r>
          </a:p>
          <a:p>
            <a:pPr marL="457189" indent="-457189">
              <a:buFont typeface="+mj-lt"/>
              <a:buAutoNum type="arabicPeriod"/>
            </a:pPr>
            <a:r>
              <a:rPr lang="en-US" sz="2400" dirty="0">
                <a:solidFill>
                  <a:prstClr val="black"/>
                </a:solidFill>
                <a:latin typeface="Gill Sans"/>
              </a:rPr>
              <a:t>Improved crop varieties x management practices</a:t>
            </a:r>
          </a:p>
          <a:p>
            <a:pPr marL="457189" indent="-457189">
              <a:buFont typeface="+mj-lt"/>
              <a:buAutoNum type="arabicPeriod"/>
            </a:pPr>
            <a:r>
              <a:rPr lang="en-US" sz="2400" dirty="0">
                <a:solidFill>
                  <a:prstClr val="black"/>
                </a:solidFill>
                <a:latin typeface="Gill Sans"/>
              </a:rPr>
              <a:t>Horticulture – fruits and vegetables</a:t>
            </a:r>
          </a:p>
          <a:p>
            <a:pPr marL="457189" indent="-457189">
              <a:buFont typeface="+mj-lt"/>
              <a:buAutoNum type="arabicPeriod"/>
            </a:pPr>
            <a:r>
              <a:rPr lang="en-US" sz="2400" dirty="0">
                <a:solidFill>
                  <a:prstClr val="black"/>
                </a:solidFill>
                <a:latin typeface="Gill Sans"/>
              </a:rPr>
              <a:t>Natural resource management</a:t>
            </a:r>
          </a:p>
          <a:p>
            <a:pPr marL="457189" indent="-457189">
              <a:buFont typeface="+mj-lt"/>
              <a:buAutoNum type="arabicPeriod"/>
            </a:pPr>
            <a:r>
              <a:rPr lang="en-US" sz="2400" dirty="0">
                <a:solidFill>
                  <a:prstClr val="black"/>
                </a:solidFill>
                <a:latin typeface="Gill Sans"/>
              </a:rPr>
              <a:t>Synergies, trade-offs and systems integration</a:t>
            </a:r>
          </a:p>
          <a:p>
            <a:pPr marL="457189" indent="-457189">
              <a:buFont typeface="+mj-lt"/>
              <a:buAutoNum type="arabicPeriod"/>
            </a:pPr>
            <a:endParaRPr lang="en-US" sz="2400" dirty="0">
              <a:solidFill>
                <a:prstClr val="black"/>
              </a:solidFill>
              <a:latin typeface="Gill Sans"/>
            </a:endParaRPr>
          </a:p>
          <a:p>
            <a:r>
              <a:rPr lang="en-US" sz="2400" dirty="0">
                <a:solidFill>
                  <a:prstClr val="black"/>
                </a:solidFill>
                <a:latin typeface="Gill Sans"/>
              </a:rPr>
              <a:t>Cross-cutting themes – nutrition, markets and value chains, gender equity, human and institutional capacity development</a:t>
            </a:r>
          </a:p>
        </p:txBody>
      </p:sp>
      <p:sp>
        <p:nvSpPr>
          <p:cNvPr id="3" name="TextBox 2">
            <a:extLst>
              <a:ext uri="{FF2B5EF4-FFF2-40B4-BE49-F238E27FC236}">
                <a16:creationId xmlns:a16="http://schemas.microsoft.com/office/drawing/2014/main" id="{8AE294C1-F6E8-6C47-BEB9-691A964B56B1}"/>
              </a:ext>
            </a:extLst>
          </p:cNvPr>
          <p:cNvSpPr txBox="1"/>
          <p:nvPr/>
        </p:nvSpPr>
        <p:spPr>
          <a:xfrm>
            <a:off x="381000" y="1500334"/>
            <a:ext cx="8305800" cy="769441"/>
          </a:xfrm>
          <a:prstGeom prst="rect">
            <a:avLst/>
          </a:prstGeom>
          <a:noFill/>
        </p:spPr>
        <p:txBody>
          <a:bodyPr wrap="square" rtlCol="0">
            <a:spAutoFit/>
          </a:bodyPr>
          <a:lstStyle/>
          <a:p>
            <a:r>
              <a:rPr lang="en-US" sz="4400" dirty="0"/>
              <a:t>Thematic Areas</a:t>
            </a:r>
          </a:p>
        </p:txBody>
      </p:sp>
    </p:spTree>
    <p:extLst>
      <p:ext uri="{BB962C8B-B14F-4D97-AF65-F5344CB8AC3E}">
        <p14:creationId xmlns:p14="http://schemas.microsoft.com/office/powerpoint/2010/main" val="5603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Shape 190">
            <a:extLst>
              <a:ext uri="{FF2B5EF4-FFF2-40B4-BE49-F238E27FC236}">
                <a16:creationId xmlns:a16="http://schemas.microsoft.com/office/drawing/2014/main" id="{6BF7C0E7-D14B-F546-95CF-17465F861E95}"/>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l="4117" t="14226" r="6603" b="9987"/>
          <a:stretch/>
        </p:blipFill>
        <p:spPr>
          <a:xfrm>
            <a:off x="1371601" y="1828800"/>
            <a:ext cx="7772400" cy="4738254"/>
          </a:xfrm>
          <a:prstGeom prst="rect">
            <a:avLst/>
          </a:prstGeom>
          <a:noFill/>
          <a:ln>
            <a:noFill/>
          </a:ln>
        </p:spPr>
      </p:pic>
      <p:pic>
        <p:nvPicPr>
          <p:cNvPr id="5" name="Shape 192">
            <a:extLst>
              <a:ext uri="{FF2B5EF4-FFF2-40B4-BE49-F238E27FC236}">
                <a16:creationId xmlns:a16="http://schemas.microsoft.com/office/drawing/2014/main" id="{70222F9F-C017-A049-AA2C-80487CA9A576}"/>
              </a:ext>
            </a:extLst>
          </p:cNvPr>
          <p:cNvPicPr preferRelativeResize="0"/>
          <p:nvPr/>
        </p:nvPicPr>
        <p:blipFill rotWithShape="1">
          <a:blip r:embed="rId3">
            <a:alphaModFix/>
          </a:blip>
          <a:srcRect/>
          <a:stretch/>
        </p:blipFill>
        <p:spPr>
          <a:xfrm>
            <a:off x="316707" y="1910483"/>
            <a:ext cx="2109787" cy="841375"/>
          </a:xfrm>
          <a:prstGeom prst="rect">
            <a:avLst/>
          </a:prstGeom>
          <a:noFill/>
          <a:ln>
            <a:noFill/>
          </a:ln>
        </p:spPr>
      </p:pic>
      <p:sp>
        <p:nvSpPr>
          <p:cNvPr id="6" name="Text Placeholder 1">
            <a:extLst>
              <a:ext uri="{FF2B5EF4-FFF2-40B4-BE49-F238E27FC236}">
                <a16:creationId xmlns:a16="http://schemas.microsoft.com/office/drawing/2014/main" id="{3358FED1-0F35-6049-AFA0-A2A765538212}"/>
              </a:ext>
            </a:extLst>
          </p:cNvPr>
          <p:cNvSpPr txBox="1">
            <a:spLocks/>
          </p:cNvSpPr>
          <p:nvPr/>
        </p:nvSpPr>
        <p:spPr>
          <a:xfrm>
            <a:off x="152400" y="228600"/>
            <a:ext cx="8534400" cy="83820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400" dirty="0">
                <a:latin typeface="Gill Sans" panose="020B0502020104020203" pitchFamily="34" charset="-79"/>
                <a:cs typeface="Gill Sans" panose="020B0502020104020203" pitchFamily="34" charset="-79"/>
              </a:rPr>
              <a:t>SI Assessment Framework – Malawi Example</a:t>
            </a:r>
          </a:p>
        </p:txBody>
      </p:sp>
      <p:sp>
        <p:nvSpPr>
          <p:cNvPr id="7" name="Shape 191">
            <a:extLst>
              <a:ext uri="{FF2B5EF4-FFF2-40B4-BE49-F238E27FC236}">
                <a16:creationId xmlns:a16="http://schemas.microsoft.com/office/drawing/2014/main" id="{4475317D-5B24-B340-8C19-CFCB049404DB}"/>
              </a:ext>
            </a:extLst>
          </p:cNvPr>
          <p:cNvSpPr txBox="1"/>
          <p:nvPr/>
        </p:nvSpPr>
        <p:spPr>
          <a:xfrm>
            <a:off x="0" y="4436918"/>
            <a:ext cx="2667000" cy="2939266"/>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Clr>
                <a:srgbClr val="000000"/>
              </a:buClr>
              <a:buSzPts val="1200"/>
              <a:buFont typeface="Arial"/>
              <a:buChar char="-"/>
            </a:pPr>
            <a:r>
              <a:rPr lang="en-US" sz="1200" b="0" i="0" u="none" strike="noStrike" cap="none" dirty="0">
                <a:solidFill>
                  <a:srgbClr val="000000"/>
                </a:solidFill>
                <a:latin typeface="Arial"/>
                <a:ea typeface="Arial"/>
                <a:cs typeface="Arial"/>
                <a:sym typeface="Arial"/>
              </a:rPr>
              <a:t>Developed by int’l scientific community, including CGIAR &amp; FTF ILs</a:t>
            </a:r>
            <a:endParaRPr dirty="0"/>
          </a:p>
          <a:p>
            <a:pPr marL="285750" marR="0" lvl="0" indent="-285750" algn="l" rtl="0">
              <a:lnSpc>
                <a:spcPct val="100000"/>
              </a:lnSpc>
              <a:spcBef>
                <a:spcPts val="600"/>
              </a:spcBef>
              <a:spcAft>
                <a:spcPts val="0"/>
              </a:spcAft>
              <a:buClr>
                <a:srgbClr val="000000"/>
              </a:buClr>
              <a:buSzPts val="1200"/>
              <a:buFont typeface="Arial"/>
              <a:buChar char="-"/>
            </a:pPr>
            <a:r>
              <a:rPr lang="en-US" sz="1200" b="0" i="0" u="none" strike="noStrike" cap="none" dirty="0">
                <a:solidFill>
                  <a:srgbClr val="000000"/>
                </a:solidFill>
                <a:latin typeface="Arial"/>
                <a:ea typeface="Arial"/>
                <a:cs typeface="Arial"/>
                <a:sym typeface="Arial"/>
              </a:rPr>
              <a:t>Tool for considering multiple development domains</a:t>
            </a:r>
            <a:endParaRPr dirty="0"/>
          </a:p>
          <a:p>
            <a:pPr marL="285750" marR="0" lvl="0" indent="-285750" algn="l" rtl="0">
              <a:lnSpc>
                <a:spcPct val="100000"/>
              </a:lnSpc>
              <a:spcBef>
                <a:spcPts val="600"/>
              </a:spcBef>
              <a:spcAft>
                <a:spcPts val="0"/>
              </a:spcAft>
              <a:buClr>
                <a:srgbClr val="000000"/>
              </a:buClr>
              <a:buSzPts val="1200"/>
              <a:buFont typeface="Arial"/>
              <a:buChar char="-"/>
            </a:pPr>
            <a:r>
              <a:rPr lang="en-US" sz="1200" b="0" i="0" u="none" strike="noStrike" cap="none" dirty="0">
                <a:solidFill>
                  <a:srgbClr val="000000"/>
                </a:solidFill>
                <a:latin typeface="Arial"/>
                <a:ea typeface="Arial"/>
                <a:cs typeface="Arial"/>
                <a:sym typeface="Arial"/>
              </a:rPr>
              <a:t>Helpful in developing hypotheses &amp; assessing tradeoffs and synergies</a:t>
            </a:r>
            <a:endParaRPr dirty="0"/>
          </a:p>
          <a:p>
            <a:pPr marL="285750" marR="0" lvl="0" indent="-285750" algn="l" rtl="0">
              <a:lnSpc>
                <a:spcPct val="100000"/>
              </a:lnSpc>
              <a:spcBef>
                <a:spcPts val="600"/>
              </a:spcBef>
              <a:spcAft>
                <a:spcPts val="0"/>
              </a:spcAft>
              <a:buClr>
                <a:srgbClr val="000000"/>
              </a:buClr>
              <a:buSzPts val="1200"/>
              <a:buFont typeface="Arial"/>
              <a:buChar char="-"/>
            </a:pPr>
            <a:r>
              <a:rPr lang="en-US" sz="1200" b="0" i="0" u="none" strike="noStrike" cap="none" dirty="0">
                <a:solidFill>
                  <a:srgbClr val="000000"/>
                </a:solidFill>
                <a:latin typeface="Arial"/>
                <a:ea typeface="Arial"/>
                <a:cs typeface="Arial"/>
                <a:sym typeface="Arial"/>
              </a:rPr>
              <a:t>Published standardized methods and user manual</a:t>
            </a:r>
            <a:endParaRPr dirty="0"/>
          </a:p>
          <a:p>
            <a:pPr marL="285750" marR="0" lvl="0" indent="-285750" algn="l" rtl="0">
              <a:lnSpc>
                <a:spcPct val="100000"/>
              </a:lnSpc>
              <a:spcBef>
                <a:spcPts val="600"/>
              </a:spcBef>
              <a:spcAft>
                <a:spcPts val="0"/>
              </a:spcAft>
              <a:buClr>
                <a:srgbClr val="000000"/>
              </a:buClr>
              <a:buSzPts val="1200"/>
              <a:buFont typeface="Arial"/>
              <a:buChar char="-"/>
            </a:pPr>
            <a:r>
              <a:rPr lang="en-US" sz="1200" b="0" i="0" u="none" strike="noStrike" cap="none" dirty="0">
                <a:solidFill>
                  <a:srgbClr val="000000"/>
                </a:solidFill>
                <a:latin typeface="Arial"/>
                <a:ea typeface="Arial"/>
                <a:cs typeface="Arial"/>
                <a:sym typeface="Arial"/>
              </a:rPr>
              <a:t>Developing web-based tool</a:t>
            </a:r>
            <a:endParaRPr dirty="0"/>
          </a:p>
          <a:p>
            <a:pPr marL="285750" marR="0" lvl="0" indent="-196850" algn="l" rtl="0">
              <a:lnSpc>
                <a:spcPct val="100000"/>
              </a:lnSpc>
              <a:spcBef>
                <a:spcPts val="60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520234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802F72-9E9D-1344-9EE1-E838DE8B094E}"/>
              </a:ext>
            </a:extLst>
          </p:cNvPr>
          <p:cNvSpPr>
            <a:spLocks noGrp="1"/>
          </p:cNvSpPr>
          <p:nvPr>
            <p:ph type="body" sz="quarter" idx="12"/>
          </p:nvPr>
        </p:nvSpPr>
        <p:spPr>
          <a:xfrm>
            <a:off x="381000" y="304800"/>
            <a:ext cx="7772400" cy="838200"/>
          </a:xfrm>
        </p:spPr>
        <p:txBody>
          <a:bodyPr/>
          <a:lstStyle/>
          <a:p>
            <a:r>
              <a:rPr lang="en-US" dirty="0"/>
              <a:t>Three Scaling Approaches</a:t>
            </a:r>
          </a:p>
        </p:txBody>
      </p:sp>
      <p:sp>
        <p:nvSpPr>
          <p:cNvPr id="3" name="Rectangle 2">
            <a:extLst>
              <a:ext uri="{FF2B5EF4-FFF2-40B4-BE49-F238E27FC236}">
                <a16:creationId xmlns:a16="http://schemas.microsoft.com/office/drawing/2014/main" id="{A10AFAF0-88E0-5B40-A88E-6DBAFCACDACE}"/>
              </a:ext>
            </a:extLst>
          </p:cNvPr>
          <p:cNvSpPr/>
          <p:nvPr/>
        </p:nvSpPr>
        <p:spPr>
          <a:xfrm>
            <a:off x="353291" y="1170709"/>
            <a:ext cx="8458200" cy="5262979"/>
          </a:xfrm>
          <a:prstGeom prst="rect">
            <a:avLst/>
          </a:prstGeom>
        </p:spPr>
        <p:txBody>
          <a:bodyPr wrap="square">
            <a:spAutoFit/>
          </a:bodyPr>
          <a:lstStyle/>
          <a:p>
            <a:pPr marL="285750" indent="-285750">
              <a:spcAft>
                <a:spcPts val="0"/>
              </a:spcAft>
              <a:buFont typeface="Arial"/>
              <a:buChar char="•"/>
            </a:pPr>
            <a:r>
              <a:rPr lang="en-US" sz="2400" dirty="0">
                <a:ea typeface="MS Mincho" panose="02020609040205080304" pitchFamily="49" charset="-128"/>
                <a:cs typeface="Arial" panose="020B0604020202020204" pitchFamily="34" charset="0"/>
              </a:rPr>
              <a:t>Emphasis on development partnerships driven by co-investment</a:t>
            </a:r>
          </a:p>
          <a:p>
            <a:pPr marL="742950" lvl="1" indent="-285750">
              <a:buFont typeface="Arial"/>
              <a:buChar char="•"/>
            </a:pPr>
            <a:r>
              <a:rPr lang="en-US" sz="2400" dirty="0">
                <a:ea typeface="MS Mincho" panose="02020609040205080304" pitchFamily="49" charset="-128"/>
                <a:cs typeface="Arial" panose="020B0604020202020204" pitchFamily="34" charset="0"/>
              </a:rPr>
              <a:t>Africa RISING </a:t>
            </a:r>
            <a:r>
              <a:rPr lang="mr-IN" sz="2400" dirty="0">
                <a:ea typeface="MS Mincho" panose="02020609040205080304" pitchFamily="49" charset="-128"/>
                <a:cs typeface="Arial" panose="020B0604020202020204" pitchFamily="34" charset="0"/>
              </a:rPr>
              <a:t>–</a:t>
            </a:r>
            <a:r>
              <a:rPr lang="en-US" sz="2400" dirty="0">
                <a:ea typeface="MS Mincho" panose="02020609040205080304" pitchFamily="49" charset="-128"/>
                <a:cs typeface="Arial" panose="020B0604020202020204" pitchFamily="34" charset="0"/>
              </a:rPr>
              <a:t> validates “technologies” and supporting research evidence; instructional materials, training of trainers</a:t>
            </a:r>
          </a:p>
          <a:p>
            <a:pPr marL="742950" lvl="1" indent="-285750">
              <a:buFont typeface="Arial"/>
              <a:buChar char="•"/>
            </a:pPr>
            <a:r>
              <a:rPr lang="en-US" sz="2400" dirty="0">
                <a:ea typeface="MS Mincho" panose="02020609040205080304" pitchFamily="49" charset="-128"/>
                <a:cs typeface="Arial" panose="020B0604020202020204" pitchFamily="34" charset="0"/>
              </a:rPr>
              <a:t>Development partners </a:t>
            </a:r>
            <a:r>
              <a:rPr lang="mr-IN" sz="2400" dirty="0">
                <a:ea typeface="MS Mincho" panose="02020609040205080304" pitchFamily="49" charset="-128"/>
                <a:cs typeface="Arial" panose="020B0604020202020204" pitchFamily="34" charset="0"/>
              </a:rPr>
              <a:t>–</a:t>
            </a:r>
            <a:r>
              <a:rPr lang="en-US" sz="2400" dirty="0">
                <a:ea typeface="MS Mincho" panose="02020609040205080304" pitchFamily="49" charset="-128"/>
                <a:cs typeface="Arial" panose="020B0604020202020204" pitchFamily="34" charset="0"/>
              </a:rPr>
              <a:t> finance implementation, person-power for implementation</a:t>
            </a:r>
          </a:p>
          <a:p>
            <a:pPr marL="285750" indent="-285750">
              <a:spcAft>
                <a:spcPts val="0"/>
              </a:spcAft>
              <a:buFont typeface="Arial"/>
              <a:buChar char="•"/>
            </a:pPr>
            <a:r>
              <a:rPr lang="en-US" sz="2400" i="1" dirty="0">
                <a:ea typeface="MS Mincho" panose="02020609040205080304" pitchFamily="49" charset="-128"/>
                <a:cs typeface="Arial" panose="020B0604020202020204" pitchFamily="34" charset="0"/>
              </a:rPr>
              <a:t>1. Scaling through frontline public and NGO delivery systems</a:t>
            </a:r>
            <a:r>
              <a:rPr lang="en-US" sz="2400" dirty="0">
                <a:ea typeface="MS Mincho" panose="02020609040205080304" pitchFamily="49" charset="-128"/>
                <a:cs typeface="Arial" panose="020B0604020202020204" pitchFamily="34" charset="0"/>
              </a:rPr>
              <a:t>. e</a:t>
            </a:r>
            <a:r>
              <a:rPr lang="en-GB" sz="2400" dirty="0">
                <a:ea typeface="MS Mincho" panose="02020609040205080304" pitchFamily="49" charset="-128"/>
                <a:cs typeface="Arial" panose="020B0604020202020204" pitchFamily="34" charset="0"/>
              </a:rPr>
              <a:t>.g. Ethiopia - feed and forages via </a:t>
            </a:r>
            <a:r>
              <a:rPr lang="en-GB" sz="2400" dirty="0" err="1">
                <a:ea typeface="MS Mincho" panose="02020609040205080304" pitchFamily="49" charset="-128"/>
                <a:cs typeface="Arial" panose="020B0604020202020204" pitchFamily="34" charset="0"/>
              </a:rPr>
              <a:t>woreda</a:t>
            </a:r>
            <a:r>
              <a:rPr lang="en-GB" sz="2400" dirty="0">
                <a:ea typeface="MS Mincho" panose="02020609040205080304" pitchFamily="49" charset="-128"/>
                <a:cs typeface="Arial" panose="020B0604020202020204" pitchFamily="34" charset="0"/>
              </a:rPr>
              <a:t> and zonal administrations.</a:t>
            </a:r>
          </a:p>
          <a:p>
            <a:pPr marL="285750" indent="-285750">
              <a:spcAft>
                <a:spcPts val="0"/>
              </a:spcAft>
              <a:buFont typeface="Arial"/>
              <a:buChar char="•"/>
            </a:pPr>
            <a:r>
              <a:rPr lang="en-US" sz="2400" i="1" dirty="0">
                <a:ea typeface="MS Mincho" panose="02020609040205080304" pitchFamily="49" charset="-128"/>
                <a:cs typeface="Arial" panose="020B0604020202020204" pitchFamily="34" charset="0"/>
              </a:rPr>
              <a:t>2. Scaling through USAID mission-supported large development initiative</a:t>
            </a:r>
            <a:r>
              <a:rPr lang="en-US" sz="2400" dirty="0">
                <a:ea typeface="MS Mincho" panose="02020609040205080304" pitchFamily="49" charset="-128"/>
                <a:cs typeface="Arial" panose="020B0604020202020204" pitchFamily="34" charset="0"/>
              </a:rPr>
              <a:t>s. e.g. Tanzania </a:t>
            </a:r>
            <a:r>
              <a:rPr lang="mr-IN" sz="2400" dirty="0">
                <a:ea typeface="MS Mincho" panose="02020609040205080304" pitchFamily="49" charset="-128"/>
                <a:cs typeface="Arial" panose="020B0604020202020204" pitchFamily="34" charset="0"/>
              </a:rPr>
              <a:t>–</a:t>
            </a:r>
            <a:r>
              <a:rPr lang="en-US" sz="2400" dirty="0">
                <a:ea typeface="MS Mincho" panose="02020609040205080304" pitchFamily="49" charset="-128"/>
                <a:cs typeface="Arial" panose="020B0604020202020204" pitchFamily="34" charset="0"/>
              </a:rPr>
              <a:t> partnership between </a:t>
            </a:r>
            <a:r>
              <a:rPr lang="en-GB" sz="2400" dirty="0">
                <a:ea typeface="MS Mincho" panose="02020609040205080304" pitchFamily="49" charset="-128"/>
                <a:cs typeface="Arial" panose="020B0604020202020204" pitchFamily="34" charset="0"/>
              </a:rPr>
              <a:t>Africa RISING and the Tanzania Staples Value Chain Activity.</a:t>
            </a:r>
            <a:r>
              <a:rPr lang="en-US" sz="2400" dirty="0">
                <a:ea typeface="MS Mincho" panose="02020609040205080304" pitchFamily="49" charset="-128"/>
                <a:cs typeface="Arial" panose="020B0604020202020204" pitchFamily="34" charset="0"/>
              </a:rPr>
              <a:t> </a:t>
            </a:r>
            <a:endParaRPr lang="en-GB" sz="2400" dirty="0">
              <a:ea typeface="MS Mincho" panose="02020609040205080304" pitchFamily="49" charset="-128"/>
              <a:cs typeface="Arial" panose="020B0604020202020204" pitchFamily="34" charset="0"/>
            </a:endParaRPr>
          </a:p>
          <a:p>
            <a:pPr marL="285750" indent="-285750">
              <a:spcAft>
                <a:spcPts val="0"/>
              </a:spcAft>
              <a:buFont typeface="Arial"/>
              <a:buChar char="•"/>
            </a:pPr>
            <a:r>
              <a:rPr lang="en-US" sz="2400" i="1" dirty="0">
                <a:ea typeface="MS Mincho" panose="02020609040205080304" pitchFamily="49" charset="-128"/>
                <a:cs typeface="Arial" panose="020B0604020202020204" pitchFamily="34" charset="0"/>
              </a:rPr>
              <a:t>3. Scaling through public-private partnerships</a:t>
            </a:r>
            <a:r>
              <a:rPr lang="en-US" sz="2400" dirty="0">
                <a:ea typeface="MS Mincho" panose="02020609040205080304" pitchFamily="49" charset="-128"/>
                <a:cs typeface="Arial" panose="020B0604020202020204" pitchFamily="34" charset="0"/>
              </a:rPr>
              <a:t>. e.g. Ethiopia - expansion of malt barley production with Raya Brewery</a:t>
            </a:r>
            <a:endParaRPr lang="en-GB" sz="2400" dirty="0">
              <a:effectLst/>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3806528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p:nvPr/>
        </p:nvPicPr>
        <p:blipFill rotWithShape="1">
          <a:blip r:embed="rId2" cstate="screen">
            <a:extLst>
              <a:ext uri="{28A0092B-C50C-407E-A947-70E740481C1C}">
                <a14:useLocalDpi xmlns:a14="http://schemas.microsoft.com/office/drawing/2010/main"/>
              </a:ext>
            </a:extLst>
          </a:blip>
          <a:srcRect t="13222"/>
          <a:stretch/>
        </p:blipFill>
        <p:spPr bwMode="auto">
          <a:xfrm>
            <a:off x="0" y="990600"/>
            <a:ext cx="9143999" cy="5867399"/>
          </a:xfrm>
          <a:prstGeom prst="rect">
            <a:avLst/>
          </a:prstGeom>
          <a:noFill/>
          <a:ln>
            <a:noFill/>
          </a:ln>
        </p:spPr>
      </p:pic>
      <p:sp>
        <p:nvSpPr>
          <p:cNvPr id="2" name="Text Placeholder 1"/>
          <p:cNvSpPr>
            <a:spLocks noGrp="1"/>
          </p:cNvSpPr>
          <p:nvPr>
            <p:ph type="body" sz="quarter" idx="12"/>
          </p:nvPr>
        </p:nvSpPr>
        <p:spPr>
          <a:xfrm>
            <a:off x="304800" y="152400"/>
            <a:ext cx="7772400" cy="838200"/>
          </a:xfrm>
        </p:spPr>
        <p:txBody>
          <a:bodyPr/>
          <a:lstStyle/>
          <a:p>
            <a:r>
              <a:rPr lang="en-US" dirty="0"/>
              <a:t>Vision of Success / Targets</a:t>
            </a:r>
          </a:p>
        </p:txBody>
      </p:sp>
    </p:spTree>
    <p:extLst>
      <p:ext uri="{BB962C8B-B14F-4D97-AF65-F5344CB8AC3E}">
        <p14:creationId xmlns:p14="http://schemas.microsoft.com/office/powerpoint/2010/main" val="2277254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524000"/>
            <a:ext cx="7772400" cy="838200"/>
          </a:xfrm>
        </p:spPr>
        <p:txBody>
          <a:bodyPr/>
          <a:lstStyle/>
          <a:p>
            <a:r>
              <a:rPr lang="en-US" dirty="0"/>
              <a:t>Systems Research under Africa RISING</a:t>
            </a:r>
          </a:p>
        </p:txBody>
      </p:sp>
    </p:spTree>
    <p:extLst>
      <p:ext uri="{BB962C8B-B14F-4D97-AF65-F5344CB8AC3E}">
        <p14:creationId xmlns:p14="http://schemas.microsoft.com/office/powerpoint/2010/main" val="631099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33.jpg"/>
          <p:cNvPicPr/>
          <p:nvPr/>
        </p:nvPicPr>
        <p:blipFill>
          <a:blip r:embed="rId2" cstate="screen">
            <a:extLst>
              <a:ext uri="{28A0092B-C50C-407E-A947-70E740481C1C}">
                <a14:useLocalDpi xmlns:a14="http://schemas.microsoft.com/office/drawing/2010/main"/>
              </a:ext>
            </a:extLst>
          </a:blip>
          <a:srcRect/>
          <a:stretch>
            <a:fillRect/>
          </a:stretch>
        </p:blipFill>
        <p:spPr>
          <a:xfrm>
            <a:off x="838199" y="1219200"/>
            <a:ext cx="7238999" cy="4095572"/>
          </a:xfrm>
          <a:prstGeom prst="rect">
            <a:avLst/>
          </a:prstGeom>
          <a:ln/>
        </p:spPr>
      </p:pic>
      <p:sp>
        <p:nvSpPr>
          <p:cNvPr id="3" name="Rectangle 2"/>
          <p:cNvSpPr/>
          <p:nvPr/>
        </p:nvSpPr>
        <p:spPr>
          <a:xfrm>
            <a:off x="304800" y="228600"/>
            <a:ext cx="8282588" cy="707886"/>
          </a:xfrm>
          <a:prstGeom prst="rect">
            <a:avLst/>
          </a:prstGeom>
          <a:noFill/>
        </p:spPr>
        <p:txBody>
          <a:bodyPr wrap="none">
            <a:spAutoFit/>
          </a:bodyPr>
          <a:lstStyle/>
          <a:p>
            <a:r>
              <a:rPr lang="en-US" sz="4000" dirty="0"/>
              <a:t>Simple structures for success - Ethiopia</a:t>
            </a:r>
          </a:p>
        </p:txBody>
      </p:sp>
      <p:sp>
        <p:nvSpPr>
          <p:cNvPr id="4" name="Rectangle 3"/>
          <p:cNvSpPr/>
          <p:nvPr/>
        </p:nvSpPr>
        <p:spPr>
          <a:xfrm>
            <a:off x="304800" y="5611341"/>
            <a:ext cx="8305799" cy="830997"/>
          </a:xfrm>
          <a:prstGeom prst="rect">
            <a:avLst/>
          </a:prstGeom>
        </p:spPr>
        <p:txBody>
          <a:bodyPr wrap="square">
            <a:spAutoFit/>
          </a:bodyPr>
          <a:lstStyle/>
          <a:p>
            <a:pPr algn="ctr"/>
            <a:r>
              <a:rPr lang="en-US" sz="2400" dirty="0"/>
              <a:t>Interventions with low activation energy can completely transform the enabling environment and potential for SI </a:t>
            </a:r>
          </a:p>
        </p:txBody>
      </p:sp>
    </p:spTree>
    <p:extLst>
      <p:ext uri="{BB962C8B-B14F-4D97-AF65-F5344CB8AC3E}">
        <p14:creationId xmlns:p14="http://schemas.microsoft.com/office/powerpoint/2010/main" val="1043299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457200" y="179458"/>
            <a:ext cx="8069068" cy="707886"/>
          </a:xfrm>
          <a:prstGeom prst="rect">
            <a:avLst/>
          </a:prstGeom>
          <a:noFill/>
        </p:spPr>
        <p:txBody>
          <a:bodyPr wrap="none">
            <a:spAutoFit/>
          </a:bodyPr>
          <a:lstStyle/>
          <a:p>
            <a:r>
              <a:rPr lang="en-US" sz="4000" dirty="0"/>
              <a:t>Plot-scale Systems Research - Ethiopia</a:t>
            </a:r>
          </a:p>
        </p:txBody>
      </p:sp>
      <p:graphicFrame>
        <p:nvGraphicFramePr>
          <p:cNvPr id="3" name="Table 2"/>
          <p:cNvGraphicFramePr>
            <a:graphicFrameLocks noGrp="1"/>
          </p:cNvGraphicFramePr>
          <p:nvPr>
            <p:extLst>
              <p:ext uri="{D42A27DB-BD31-4B8C-83A1-F6EECF244321}">
                <p14:modId xmlns:p14="http://schemas.microsoft.com/office/powerpoint/2010/main" val="2612536874"/>
              </p:ext>
            </p:extLst>
          </p:nvPr>
        </p:nvGraphicFramePr>
        <p:xfrm>
          <a:off x="304800" y="1009251"/>
          <a:ext cx="8610600" cy="5624613"/>
        </p:xfrm>
        <a:graphic>
          <a:graphicData uri="http://schemas.openxmlformats.org/drawingml/2006/table">
            <a:tbl>
              <a:tblPr firstRow="1" bandRow="1">
                <a:tableStyleId>{5C22544A-7EE6-4342-B048-85BDC9FD1C3A}</a:tableStyleId>
              </a:tblPr>
              <a:tblGrid>
                <a:gridCol w="2152650">
                  <a:extLst>
                    <a:ext uri="{9D8B030D-6E8A-4147-A177-3AD203B41FA5}">
                      <a16:colId xmlns:a16="http://schemas.microsoft.com/office/drawing/2014/main" val="20000"/>
                    </a:ext>
                  </a:extLst>
                </a:gridCol>
                <a:gridCol w="2152650">
                  <a:extLst>
                    <a:ext uri="{9D8B030D-6E8A-4147-A177-3AD203B41FA5}">
                      <a16:colId xmlns:a16="http://schemas.microsoft.com/office/drawing/2014/main" val="20001"/>
                    </a:ext>
                  </a:extLst>
                </a:gridCol>
                <a:gridCol w="2152650">
                  <a:extLst>
                    <a:ext uri="{9D8B030D-6E8A-4147-A177-3AD203B41FA5}">
                      <a16:colId xmlns:a16="http://schemas.microsoft.com/office/drawing/2014/main" val="20002"/>
                    </a:ext>
                  </a:extLst>
                </a:gridCol>
                <a:gridCol w="2152650">
                  <a:extLst>
                    <a:ext uri="{9D8B030D-6E8A-4147-A177-3AD203B41FA5}">
                      <a16:colId xmlns:a16="http://schemas.microsoft.com/office/drawing/2014/main" val="20003"/>
                    </a:ext>
                  </a:extLst>
                </a:gridCol>
              </a:tblGrid>
              <a:tr h="967980">
                <a:tc>
                  <a:txBody>
                    <a:bodyPr/>
                    <a:lstStyle/>
                    <a:p>
                      <a:pPr algn="ctr"/>
                      <a:r>
                        <a:rPr lang="en-US" sz="2400" dirty="0"/>
                        <a:t>System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Feed Yield </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(t ha</a:t>
                      </a:r>
                      <a:r>
                        <a:rPr lang="en-US" sz="2400" baseline="30000" dirty="0"/>
                        <a:t>-1</a:t>
                      </a:r>
                      <a:r>
                        <a:rPr lang="en-US" sz="2400" baseline="0" dirty="0"/>
                        <a:t>)</a:t>
                      </a:r>
                    </a:p>
                  </a:txBody>
                  <a:tcPr/>
                </a:tc>
                <a:tc>
                  <a:txBody>
                    <a:bodyPr/>
                    <a:lstStyle/>
                    <a:p>
                      <a:pPr algn="ctr"/>
                      <a:r>
                        <a:rPr lang="en-US" sz="2400" dirty="0"/>
                        <a:t>Grain Yield </a:t>
                      </a:r>
                    </a:p>
                    <a:p>
                      <a:pPr algn="ctr"/>
                      <a:r>
                        <a:rPr lang="en-US" sz="2400" dirty="0"/>
                        <a:t>(t ha</a:t>
                      </a:r>
                      <a:r>
                        <a:rPr lang="en-US" sz="2400" baseline="30000" dirty="0"/>
                        <a:t>-1</a:t>
                      </a:r>
                      <a:r>
                        <a:rPr lang="en-US" sz="2400" baseline="0" dirty="0"/>
                        <a:t>)</a:t>
                      </a:r>
                    </a:p>
                  </a:txBody>
                  <a:tcPr/>
                </a:tc>
                <a:tc>
                  <a:txBody>
                    <a:bodyPr/>
                    <a:lstStyle/>
                    <a:p>
                      <a:pPr algn="ctr"/>
                      <a:r>
                        <a:rPr lang="en-US" sz="2400" dirty="0"/>
                        <a:t>Net Return </a:t>
                      </a:r>
                    </a:p>
                    <a:p>
                      <a:pPr algn="ctr"/>
                      <a:r>
                        <a:rPr lang="en-US" sz="2400" dirty="0"/>
                        <a:t>(ETB ha</a:t>
                      </a:r>
                      <a:r>
                        <a:rPr lang="en-US" sz="2400" baseline="30000" dirty="0"/>
                        <a:t>-1</a:t>
                      </a:r>
                      <a:r>
                        <a:rPr lang="en-US" sz="2400" dirty="0"/>
                        <a:t>)</a:t>
                      </a:r>
                    </a:p>
                  </a:txBody>
                  <a:tcPr/>
                </a:tc>
                <a:extLst>
                  <a:ext uri="{0D108BD9-81ED-4DB2-BD59-A6C34878D82A}">
                    <a16:rowId xmlns:a16="http://schemas.microsoft.com/office/drawing/2014/main" val="10000"/>
                  </a:ext>
                </a:extLst>
              </a:tr>
              <a:tr h="1552211">
                <a:tc>
                  <a:txBody>
                    <a:bodyPr/>
                    <a:lstStyle/>
                    <a:p>
                      <a:endParaRPr lang="en-US" dirty="0"/>
                    </a:p>
                  </a:txBody>
                  <a:tcPr/>
                </a:tc>
                <a:tc>
                  <a:txBody>
                    <a:bodyPr/>
                    <a:lstStyle/>
                    <a:p>
                      <a:pPr algn="ctr">
                        <a:spcBef>
                          <a:spcPts val="600"/>
                        </a:spcBef>
                      </a:pPr>
                      <a:endParaRPr lang="en-US" sz="2400" dirty="0"/>
                    </a:p>
                    <a:p>
                      <a:pPr algn="ctr">
                        <a:spcBef>
                          <a:spcPts val="600"/>
                        </a:spcBef>
                      </a:pPr>
                      <a:r>
                        <a:rPr lang="en-US" sz="2400" dirty="0"/>
                        <a:t>5.6</a:t>
                      </a:r>
                    </a:p>
                  </a:txBody>
                  <a:tcPr/>
                </a:tc>
                <a:tc>
                  <a:txBody>
                    <a:bodyPr/>
                    <a:lstStyle/>
                    <a:p>
                      <a:pPr algn="ctr">
                        <a:spcBef>
                          <a:spcPts val="600"/>
                        </a:spcBef>
                      </a:pPr>
                      <a:endParaRPr lang="en-US" sz="2400" dirty="0"/>
                    </a:p>
                    <a:p>
                      <a:pPr algn="ctr">
                        <a:spcBef>
                          <a:spcPts val="600"/>
                        </a:spcBef>
                      </a:pPr>
                      <a:r>
                        <a:rPr lang="en-US" sz="2400" dirty="0"/>
                        <a:t>3.3</a:t>
                      </a:r>
                    </a:p>
                  </a:txBody>
                  <a:tcPr/>
                </a:tc>
                <a:tc>
                  <a:txBody>
                    <a:bodyPr/>
                    <a:lstStyle/>
                    <a:p>
                      <a:pPr algn="ctr">
                        <a:spcBef>
                          <a:spcPts val="600"/>
                        </a:spcBef>
                      </a:pPr>
                      <a:endParaRPr lang="en-US" sz="2400" dirty="0"/>
                    </a:p>
                    <a:p>
                      <a:pPr algn="ctr">
                        <a:spcBef>
                          <a:spcPts val="600"/>
                        </a:spcBef>
                      </a:pPr>
                      <a:r>
                        <a:rPr lang="en-US" sz="2400" dirty="0"/>
                        <a:t>35,032</a:t>
                      </a:r>
                    </a:p>
                  </a:txBody>
                  <a:tcPr/>
                </a:tc>
                <a:extLst>
                  <a:ext uri="{0D108BD9-81ED-4DB2-BD59-A6C34878D82A}">
                    <a16:rowId xmlns:a16="http://schemas.microsoft.com/office/drawing/2014/main" val="10001"/>
                  </a:ext>
                </a:extLst>
              </a:tr>
              <a:tr h="1552211">
                <a:tc>
                  <a:txBody>
                    <a:bodyPr/>
                    <a:lstStyle/>
                    <a:p>
                      <a:endParaRPr lang="en-US" dirty="0"/>
                    </a:p>
                  </a:txBody>
                  <a:tcPr/>
                </a:tc>
                <a:tc>
                  <a:txBody>
                    <a:bodyPr/>
                    <a:lstStyle/>
                    <a:p>
                      <a:pPr algn="ctr">
                        <a:spcBef>
                          <a:spcPts val="600"/>
                        </a:spcBef>
                      </a:pPr>
                      <a:endParaRPr lang="en-US" sz="2400" dirty="0"/>
                    </a:p>
                    <a:p>
                      <a:pPr algn="ctr">
                        <a:spcBef>
                          <a:spcPts val="600"/>
                        </a:spcBef>
                      </a:pPr>
                      <a:r>
                        <a:rPr lang="en-US" sz="2400" dirty="0"/>
                        <a:t>2.6</a:t>
                      </a:r>
                    </a:p>
                  </a:txBody>
                  <a:tcPr/>
                </a:tc>
                <a:tc>
                  <a:txBody>
                    <a:bodyPr/>
                    <a:lstStyle/>
                    <a:p>
                      <a:pPr algn="ctr">
                        <a:spcBef>
                          <a:spcPts val="600"/>
                        </a:spcBef>
                      </a:pPr>
                      <a:endParaRPr lang="en-US" sz="2400" dirty="0"/>
                    </a:p>
                    <a:p>
                      <a:pPr algn="ctr">
                        <a:spcBef>
                          <a:spcPts val="600"/>
                        </a:spcBef>
                      </a:pPr>
                      <a:r>
                        <a:rPr lang="en-US" sz="2400" dirty="0"/>
                        <a:t>3.6</a:t>
                      </a:r>
                    </a:p>
                  </a:txBody>
                  <a:tcPr/>
                </a:tc>
                <a:tc>
                  <a:txBody>
                    <a:bodyPr/>
                    <a:lstStyle/>
                    <a:p>
                      <a:pPr algn="ctr">
                        <a:spcBef>
                          <a:spcPts val="600"/>
                        </a:spcBef>
                      </a:pPr>
                      <a:endParaRPr lang="en-US" sz="2400" dirty="0"/>
                    </a:p>
                    <a:p>
                      <a:pPr algn="ctr">
                        <a:spcBef>
                          <a:spcPts val="600"/>
                        </a:spcBef>
                      </a:pPr>
                      <a:r>
                        <a:rPr lang="en-US" sz="2400" dirty="0"/>
                        <a:t>36,756</a:t>
                      </a:r>
                    </a:p>
                  </a:txBody>
                  <a:tcPr/>
                </a:tc>
                <a:extLst>
                  <a:ext uri="{0D108BD9-81ED-4DB2-BD59-A6C34878D82A}">
                    <a16:rowId xmlns:a16="http://schemas.microsoft.com/office/drawing/2014/main" val="10002"/>
                  </a:ext>
                </a:extLst>
              </a:tr>
              <a:tr h="1552211">
                <a:tc>
                  <a:txBody>
                    <a:bodyPr/>
                    <a:lstStyle/>
                    <a:p>
                      <a:endParaRPr lang="en-US" dirty="0"/>
                    </a:p>
                  </a:txBody>
                  <a:tcPr/>
                </a:tc>
                <a:tc>
                  <a:txBody>
                    <a:bodyPr/>
                    <a:lstStyle/>
                    <a:p>
                      <a:pPr algn="ctr">
                        <a:spcBef>
                          <a:spcPts val="600"/>
                        </a:spcBef>
                      </a:pPr>
                      <a:endParaRPr lang="en-US" sz="2400" dirty="0"/>
                    </a:p>
                    <a:p>
                      <a:pPr algn="ctr">
                        <a:spcBef>
                          <a:spcPts val="600"/>
                        </a:spcBef>
                      </a:pPr>
                      <a:r>
                        <a:rPr lang="en-US" sz="2400" dirty="0"/>
                        <a:t>7.4</a:t>
                      </a:r>
                    </a:p>
                  </a:txBody>
                  <a:tcPr/>
                </a:tc>
                <a:tc>
                  <a:txBody>
                    <a:bodyPr/>
                    <a:lstStyle/>
                    <a:p>
                      <a:pPr algn="ctr">
                        <a:spcBef>
                          <a:spcPts val="600"/>
                        </a:spcBef>
                      </a:pPr>
                      <a:endParaRPr lang="en-US" sz="2400" dirty="0"/>
                    </a:p>
                    <a:p>
                      <a:pPr algn="ctr">
                        <a:spcBef>
                          <a:spcPts val="600"/>
                        </a:spcBef>
                      </a:pPr>
                      <a:r>
                        <a:rPr lang="en-US" sz="2400" dirty="0"/>
                        <a:t>3.4</a:t>
                      </a:r>
                    </a:p>
                  </a:txBody>
                  <a:tcPr/>
                </a:tc>
                <a:tc>
                  <a:txBody>
                    <a:bodyPr/>
                    <a:lstStyle/>
                    <a:p>
                      <a:pPr algn="ctr">
                        <a:spcBef>
                          <a:spcPts val="600"/>
                        </a:spcBef>
                      </a:pPr>
                      <a:endParaRPr lang="en-US" sz="2400" dirty="0"/>
                    </a:p>
                    <a:p>
                      <a:pPr algn="ctr">
                        <a:spcBef>
                          <a:spcPts val="600"/>
                        </a:spcBef>
                      </a:pPr>
                      <a:r>
                        <a:rPr lang="en-US" sz="2400" dirty="0"/>
                        <a:t>41,869</a:t>
                      </a:r>
                    </a:p>
                  </a:txBody>
                  <a:tcPr/>
                </a:tc>
                <a:extLst>
                  <a:ext uri="{0D108BD9-81ED-4DB2-BD59-A6C34878D82A}">
                    <a16:rowId xmlns:a16="http://schemas.microsoft.com/office/drawing/2014/main" val="10003"/>
                  </a:ext>
                </a:extLst>
              </a:tr>
            </a:tbl>
          </a:graphicData>
        </a:graphic>
      </p:graphicFrame>
      <p:pic>
        <p:nvPicPr>
          <p:cNvPr id="4" name="Picture 3" descr="Faba bean-Oats plots under irrigation, Upper Gana.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 y="5238018"/>
            <a:ext cx="1862763" cy="1261872"/>
          </a:xfrm>
          <a:prstGeom prst="rect">
            <a:avLst/>
          </a:prstGeom>
        </p:spPr>
      </p:pic>
      <p:pic>
        <p:nvPicPr>
          <p:cNvPr id="5" name="Picture 4" descr="Traditional.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838" y="2065330"/>
            <a:ext cx="1869162" cy="1295400"/>
          </a:xfrm>
          <a:prstGeom prst="rect">
            <a:avLst/>
          </a:prstGeom>
        </p:spPr>
      </p:pic>
      <p:pic>
        <p:nvPicPr>
          <p:cNvPr id="6" name="Picture 5" descr="Improv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7019" y="3689774"/>
            <a:ext cx="1828799" cy="1219200"/>
          </a:xfrm>
          <a:prstGeom prst="rect">
            <a:avLst/>
          </a:prstGeom>
        </p:spPr>
      </p:pic>
      <p:sp>
        <p:nvSpPr>
          <p:cNvPr id="7" name="TextBox 6"/>
          <p:cNvSpPr txBox="1"/>
          <p:nvPr/>
        </p:nvSpPr>
        <p:spPr>
          <a:xfrm>
            <a:off x="533400" y="2859233"/>
            <a:ext cx="1676400" cy="461665"/>
          </a:xfrm>
          <a:prstGeom prst="rect">
            <a:avLst/>
          </a:prstGeom>
          <a:noFill/>
        </p:spPr>
        <p:txBody>
          <a:bodyPr wrap="square" rtlCol="0">
            <a:spAutoFit/>
          </a:bodyPr>
          <a:lstStyle/>
          <a:p>
            <a:r>
              <a:rPr lang="en-US" sz="2400" dirty="0">
                <a:solidFill>
                  <a:schemeClr val="bg1"/>
                </a:solidFill>
              </a:rPr>
              <a:t>Traditional</a:t>
            </a:r>
          </a:p>
        </p:txBody>
      </p:sp>
      <p:sp>
        <p:nvSpPr>
          <p:cNvPr id="8" name="TextBox 7"/>
          <p:cNvSpPr txBox="1"/>
          <p:nvPr/>
        </p:nvSpPr>
        <p:spPr>
          <a:xfrm>
            <a:off x="533400" y="4430221"/>
            <a:ext cx="1676400" cy="461665"/>
          </a:xfrm>
          <a:prstGeom prst="rect">
            <a:avLst/>
          </a:prstGeom>
          <a:noFill/>
        </p:spPr>
        <p:txBody>
          <a:bodyPr wrap="square" rtlCol="0">
            <a:spAutoFit/>
          </a:bodyPr>
          <a:lstStyle/>
          <a:p>
            <a:r>
              <a:rPr lang="en-US" sz="2400" dirty="0">
                <a:solidFill>
                  <a:schemeClr val="bg1"/>
                </a:solidFill>
              </a:rPr>
              <a:t>“Improved”</a:t>
            </a:r>
          </a:p>
        </p:txBody>
      </p:sp>
      <p:sp>
        <p:nvSpPr>
          <p:cNvPr id="9" name="TextBox 8"/>
          <p:cNvSpPr txBox="1"/>
          <p:nvPr/>
        </p:nvSpPr>
        <p:spPr>
          <a:xfrm>
            <a:off x="609600" y="6045152"/>
            <a:ext cx="1676400" cy="461665"/>
          </a:xfrm>
          <a:prstGeom prst="rect">
            <a:avLst/>
          </a:prstGeom>
          <a:noFill/>
        </p:spPr>
        <p:txBody>
          <a:bodyPr wrap="square" rtlCol="0">
            <a:spAutoFit/>
          </a:bodyPr>
          <a:lstStyle/>
          <a:p>
            <a:r>
              <a:rPr lang="en-US" sz="2400" dirty="0">
                <a:solidFill>
                  <a:schemeClr val="bg1"/>
                </a:solidFill>
              </a:rPr>
              <a:t>Redesigned</a:t>
            </a:r>
          </a:p>
        </p:txBody>
      </p:sp>
    </p:spTree>
    <p:extLst>
      <p:ext uri="{BB962C8B-B14F-4D97-AF65-F5344CB8AC3E}">
        <p14:creationId xmlns:p14="http://schemas.microsoft.com/office/powerpoint/2010/main" val="721993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6A8DA023-667B-F044-93BB-FB9F1CEF2D65}"/>
              </a:ext>
            </a:extLst>
          </p:cNvPr>
          <p:cNvSpPr>
            <a:spLocks noChangeArrowheads="1"/>
          </p:cNvSpPr>
          <p:nvPr/>
        </p:nvSpPr>
        <p:spPr bwMode="auto">
          <a:xfrm>
            <a:off x="1828800" y="2332038"/>
            <a:ext cx="8229600"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42900" indent="-342900">
              <a:spcBef>
                <a:spcPct val="20000"/>
              </a:spcBef>
            </a:pPr>
            <a:endParaRPr lang="en-US" sz="3200">
              <a:solidFill>
                <a:srgbClr val="000000"/>
              </a:solidFill>
              <a:latin typeface="Comic Sans MS" charset="0"/>
            </a:endParaRPr>
          </a:p>
          <a:p>
            <a:pPr marL="342900" indent="-342900">
              <a:spcBef>
                <a:spcPct val="20000"/>
              </a:spcBef>
              <a:buFontTx/>
              <a:buChar char="•"/>
            </a:pPr>
            <a:endParaRPr lang="en-US" sz="3200">
              <a:solidFill>
                <a:srgbClr val="000000"/>
              </a:solidFill>
              <a:latin typeface="Comic Sans MS" charset="0"/>
            </a:endParaRPr>
          </a:p>
          <a:p>
            <a:pPr marL="342900" indent="-342900">
              <a:spcBef>
                <a:spcPct val="20000"/>
              </a:spcBef>
            </a:pPr>
            <a:endParaRPr lang="en-US" sz="3200">
              <a:solidFill>
                <a:srgbClr val="000000"/>
              </a:solidFill>
              <a:latin typeface="Comic Sans MS" charset="0"/>
            </a:endParaRPr>
          </a:p>
        </p:txBody>
      </p:sp>
      <p:pic>
        <p:nvPicPr>
          <p:cNvPr id="3" name="Picture 4" descr="beanfieldchinagle">
            <a:extLst>
              <a:ext uri="{FF2B5EF4-FFF2-40B4-BE49-F238E27FC236}">
                <a16:creationId xmlns:a16="http://schemas.microsoft.com/office/drawing/2014/main" id="{DE46D8DF-B1D3-D748-9BA0-3679458AB87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3015" y="2533315"/>
            <a:ext cx="2209800" cy="3077936"/>
          </a:xfrm>
          <a:prstGeom prst="rect">
            <a:avLst/>
          </a:prstGeom>
          <a:noFill/>
          <a:ln w="57150" cmpd="sng">
            <a:noFill/>
            <a:miter lim="800000"/>
            <a:headEnd/>
            <a:tailEnd/>
          </a:ln>
          <a:extLst>
            <a:ext uri="{909E8E84-426E-40dd-AFC4-6F175D3DCCD1}">
              <a14:hiddenFill xmlns:a14="http://schemas.microsoft.com/office/drawing/2010/main" xmlns="">
                <a:solidFill>
                  <a:srgbClr val="FFFFFF"/>
                </a:solidFill>
              </a14:hiddenFill>
            </a:ext>
          </a:extLst>
        </p:spPr>
      </p:pic>
      <p:sp>
        <p:nvSpPr>
          <p:cNvPr id="4" name="Rectangle 6">
            <a:extLst>
              <a:ext uri="{FF2B5EF4-FFF2-40B4-BE49-F238E27FC236}">
                <a16:creationId xmlns:a16="http://schemas.microsoft.com/office/drawing/2014/main" id="{B73A2604-2EF8-E741-A0A6-45910760B3DD}"/>
              </a:ext>
            </a:extLst>
          </p:cNvPr>
          <p:cNvSpPr>
            <a:spLocks noChangeArrowheads="1"/>
          </p:cNvSpPr>
          <p:nvPr/>
        </p:nvSpPr>
        <p:spPr bwMode="auto">
          <a:xfrm>
            <a:off x="-192926" y="1864313"/>
            <a:ext cx="3005282"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lvl="1"/>
            <a:r>
              <a:rPr lang="en-US" sz="2400" dirty="0"/>
              <a:t>Annuals</a:t>
            </a:r>
            <a:r>
              <a:rPr lang="en-US" sz="2800" dirty="0"/>
              <a:t> - </a:t>
            </a:r>
            <a:r>
              <a:rPr lang="en-US" sz="2400" dirty="0"/>
              <a:t>for food</a:t>
            </a:r>
          </a:p>
        </p:txBody>
      </p:sp>
      <p:pic>
        <p:nvPicPr>
          <p:cNvPr id="5" name="Picture 8" descr="DSCN0686">
            <a:extLst>
              <a:ext uri="{FF2B5EF4-FFF2-40B4-BE49-F238E27FC236}">
                <a16:creationId xmlns:a16="http://schemas.microsoft.com/office/drawing/2014/main" id="{993E4689-21E3-9946-A025-EC653EB0175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75198" y="2538687"/>
            <a:ext cx="3569110" cy="3143250"/>
          </a:xfrm>
          <a:prstGeom prst="rect">
            <a:avLst/>
          </a:prstGeom>
          <a:noFill/>
          <a:ln w="57150">
            <a:noFill/>
            <a:miter lim="800000"/>
            <a:headEnd/>
            <a:tailEnd/>
          </a:ln>
          <a:extLst>
            <a:ext uri="{909E8E84-426E-40dd-AFC4-6F175D3DCCD1}">
              <a14:hiddenFill xmlns:a14="http://schemas.microsoft.com/office/drawing/2010/main" xmlns="">
                <a:solidFill>
                  <a:srgbClr val="FFFFFF"/>
                </a:solidFill>
              </a14:hiddenFill>
            </a:ext>
          </a:extLst>
        </p:spPr>
      </p:pic>
      <p:sp>
        <p:nvSpPr>
          <p:cNvPr id="6" name="Rectangle 9">
            <a:extLst>
              <a:ext uri="{FF2B5EF4-FFF2-40B4-BE49-F238E27FC236}">
                <a16:creationId xmlns:a16="http://schemas.microsoft.com/office/drawing/2014/main" id="{DF63D172-9F8B-4F4F-BA25-BDC1127955E4}"/>
              </a:ext>
            </a:extLst>
          </p:cNvPr>
          <p:cNvSpPr>
            <a:spLocks noChangeArrowheads="1"/>
          </p:cNvSpPr>
          <p:nvPr/>
        </p:nvSpPr>
        <p:spPr bwMode="auto">
          <a:xfrm>
            <a:off x="4572000" y="1685366"/>
            <a:ext cx="48768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lvl="1" algn="ctr"/>
            <a:r>
              <a:rPr lang="en-US" sz="2400" dirty="0"/>
              <a:t>Perennials </a:t>
            </a:r>
            <a:r>
              <a:rPr lang="mr-IN" sz="2400" dirty="0"/>
              <a:t>–</a:t>
            </a:r>
            <a:r>
              <a:rPr lang="en-US" sz="2400" dirty="0"/>
              <a:t> biomass for</a:t>
            </a:r>
          </a:p>
          <a:p>
            <a:pPr lvl="1" algn="ctr"/>
            <a:r>
              <a:rPr lang="en-US" sz="2400" dirty="0"/>
              <a:t>soil fertility &amp; </a:t>
            </a:r>
            <a:r>
              <a:rPr lang="en-US" sz="2400" dirty="0" err="1"/>
              <a:t>fuelwood</a:t>
            </a:r>
            <a:endParaRPr lang="en-US" sz="2400" dirty="0"/>
          </a:p>
        </p:txBody>
      </p:sp>
      <p:sp>
        <p:nvSpPr>
          <p:cNvPr id="7" name="Rectangle 6">
            <a:extLst>
              <a:ext uri="{FF2B5EF4-FFF2-40B4-BE49-F238E27FC236}">
                <a16:creationId xmlns:a16="http://schemas.microsoft.com/office/drawing/2014/main" id="{98BCA392-3E5A-EF46-91B1-85B7DB388A82}"/>
              </a:ext>
            </a:extLst>
          </p:cNvPr>
          <p:cNvSpPr/>
          <p:nvPr/>
        </p:nvSpPr>
        <p:spPr>
          <a:xfrm>
            <a:off x="-85674" y="5620585"/>
            <a:ext cx="3132488" cy="830997"/>
          </a:xfrm>
          <a:prstGeom prst="rect">
            <a:avLst/>
          </a:prstGeom>
        </p:spPr>
        <p:txBody>
          <a:bodyPr wrap="square">
            <a:spAutoFit/>
          </a:bodyPr>
          <a:lstStyle/>
          <a:p>
            <a:pPr lvl="1"/>
            <a:r>
              <a:rPr lang="en-US" sz="2400" dirty="0"/>
              <a:t>e.g. Bean or Soybean</a:t>
            </a:r>
          </a:p>
        </p:txBody>
      </p:sp>
      <p:sp>
        <p:nvSpPr>
          <p:cNvPr id="8" name="Rectangle 7">
            <a:extLst>
              <a:ext uri="{FF2B5EF4-FFF2-40B4-BE49-F238E27FC236}">
                <a16:creationId xmlns:a16="http://schemas.microsoft.com/office/drawing/2014/main" id="{02B561ED-E9CA-5946-985E-DAF7B118F9BD}"/>
              </a:ext>
            </a:extLst>
          </p:cNvPr>
          <p:cNvSpPr/>
          <p:nvPr/>
        </p:nvSpPr>
        <p:spPr>
          <a:xfrm>
            <a:off x="6119931" y="5827588"/>
            <a:ext cx="3429000" cy="830997"/>
          </a:xfrm>
          <a:prstGeom prst="rect">
            <a:avLst/>
          </a:prstGeom>
        </p:spPr>
        <p:txBody>
          <a:bodyPr wrap="square">
            <a:spAutoFit/>
          </a:bodyPr>
          <a:lstStyle/>
          <a:p>
            <a:pPr lvl="1" algn="ctr"/>
            <a:r>
              <a:rPr lang="en-US" sz="2400" dirty="0"/>
              <a:t>e.g. </a:t>
            </a:r>
            <a:r>
              <a:rPr lang="en-US" sz="2400" dirty="0" err="1"/>
              <a:t>Gliricidia</a:t>
            </a:r>
            <a:r>
              <a:rPr lang="en-US" sz="2400" dirty="0"/>
              <a:t> or </a:t>
            </a:r>
            <a:r>
              <a:rPr lang="en-US" sz="2400" dirty="0" err="1"/>
              <a:t>Tephrosia</a:t>
            </a:r>
            <a:endParaRPr lang="en-US" sz="2400" dirty="0"/>
          </a:p>
        </p:txBody>
      </p:sp>
      <p:sp>
        <p:nvSpPr>
          <p:cNvPr id="9" name="Rectangle 8">
            <a:extLst>
              <a:ext uri="{FF2B5EF4-FFF2-40B4-BE49-F238E27FC236}">
                <a16:creationId xmlns:a16="http://schemas.microsoft.com/office/drawing/2014/main" id="{5783FF4C-5F36-A343-9857-E8C26FEE3A18}"/>
              </a:ext>
            </a:extLst>
          </p:cNvPr>
          <p:cNvSpPr/>
          <p:nvPr/>
        </p:nvSpPr>
        <p:spPr>
          <a:xfrm>
            <a:off x="-192925" y="88735"/>
            <a:ext cx="9237234" cy="1077218"/>
          </a:xfrm>
          <a:prstGeom prst="rect">
            <a:avLst/>
          </a:prstGeom>
          <a:noFill/>
          <a:effectLst>
            <a:innerShdw blurRad="63500" dist="50800" dir="18900000">
              <a:prstClr val="black">
                <a:alpha val="50000"/>
              </a:prstClr>
            </a:innerShdw>
          </a:effectLst>
        </p:spPr>
        <p:txBody>
          <a:bodyPr wrap="square">
            <a:spAutoFit/>
          </a:bodyPr>
          <a:lstStyle/>
          <a:p>
            <a:pPr algn="ctr"/>
            <a:r>
              <a:rPr lang="en-US" sz="3200" dirty="0"/>
              <a:t>Doubled up legume: GRAIN for food &amp; income, BIOMASS for fodder, fuelwood &amp; fertility for the soil</a:t>
            </a:r>
          </a:p>
        </p:txBody>
      </p:sp>
      <p:pic>
        <p:nvPicPr>
          <p:cNvPr id="10" name="Picture 9">
            <a:extLst>
              <a:ext uri="{FF2B5EF4-FFF2-40B4-BE49-F238E27FC236}">
                <a16:creationId xmlns:a16="http://schemas.microsoft.com/office/drawing/2014/main" id="{FC89D983-7B26-F045-BBDC-072E0A4190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10927" y="2913728"/>
            <a:ext cx="4840092" cy="3221034"/>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35C9BBB7-DF3F-0D4F-8A24-206C75208E40}"/>
              </a:ext>
            </a:extLst>
          </p:cNvPr>
          <p:cNvSpPr/>
          <p:nvPr/>
        </p:nvSpPr>
        <p:spPr>
          <a:xfrm>
            <a:off x="1910927" y="6351411"/>
            <a:ext cx="5793571" cy="461665"/>
          </a:xfrm>
          <a:prstGeom prst="rect">
            <a:avLst/>
          </a:prstGeom>
        </p:spPr>
        <p:txBody>
          <a:bodyPr wrap="square">
            <a:spAutoFit/>
          </a:bodyPr>
          <a:lstStyle/>
          <a:p>
            <a:pPr lvl="1"/>
            <a:r>
              <a:rPr lang="en-US" sz="2400" dirty="0" err="1"/>
              <a:t>Pigeonpea</a:t>
            </a:r>
            <a:r>
              <a:rPr lang="en-US" sz="2400" dirty="0"/>
              <a:t>-groundnut intercrop</a:t>
            </a:r>
          </a:p>
        </p:txBody>
      </p:sp>
    </p:spTree>
    <p:extLst>
      <p:ext uri="{BB962C8B-B14F-4D97-AF65-F5344CB8AC3E}">
        <p14:creationId xmlns:p14="http://schemas.microsoft.com/office/powerpoint/2010/main" val="241966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59F33FD-BCE7-7E45-ABD3-448FFF5EB1E3}"/>
              </a:ext>
            </a:extLst>
          </p:cNvPr>
          <p:cNvPicPr>
            <a:picLocks noChangeAspect="1"/>
          </p:cNvPicPr>
          <p:nvPr/>
        </p:nvPicPr>
        <p:blipFill>
          <a:blip r:embed="rId2"/>
          <a:stretch>
            <a:fillRect/>
          </a:stretch>
        </p:blipFill>
        <p:spPr>
          <a:xfrm>
            <a:off x="-76199" y="1005673"/>
            <a:ext cx="9220200" cy="5471327"/>
          </a:xfrm>
          <a:prstGeom prst="rect">
            <a:avLst/>
          </a:prstGeom>
        </p:spPr>
      </p:pic>
      <p:sp>
        <p:nvSpPr>
          <p:cNvPr id="2" name="TextBox 1">
            <a:extLst>
              <a:ext uri="{FF2B5EF4-FFF2-40B4-BE49-F238E27FC236}">
                <a16:creationId xmlns:a16="http://schemas.microsoft.com/office/drawing/2014/main" id="{CB264FF0-0EF4-459C-9B15-475DE0CADE42}"/>
              </a:ext>
            </a:extLst>
          </p:cNvPr>
          <p:cNvSpPr txBox="1"/>
          <p:nvPr/>
        </p:nvSpPr>
        <p:spPr>
          <a:xfrm>
            <a:off x="990600" y="228600"/>
            <a:ext cx="6705425" cy="523220"/>
          </a:xfrm>
          <a:prstGeom prst="rect">
            <a:avLst/>
          </a:prstGeom>
          <a:noFill/>
        </p:spPr>
        <p:txBody>
          <a:bodyPr wrap="none" rtlCol="0">
            <a:spAutoFit/>
          </a:bodyPr>
          <a:lstStyle/>
          <a:p>
            <a:r>
              <a:rPr lang="en-US" sz="2800" b="1" dirty="0"/>
              <a:t>Improved Farming Practices to Change Lives</a:t>
            </a:r>
          </a:p>
        </p:txBody>
      </p:sp>
    </p:spTree>
    <p:extLst>
      <p:ext uri="{BB962C8B-B14F-4D97-AF65-F5344CB8AC3E}">
        <p14:creationId xmlns:p14="http://schemas.microsoft.com/office/powerpoint/2010/main" val="226195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76801" y="1811178"/>
            <a:ext cx="4267199" cy="2895600"/>
          </a:xfrm>
          <a:prstGeom prst="rect">
            <a:avLst/>
          </a:prstGeom>
          <a:noFill/>
          <a:ln w="9525">
            <a:noFill/>
            <a:miter lim="800000"/>
            <a:headEnd/>
            <a:tailEnd/>
          </a:ln>
        </p:spPr>
      </p:pic>
      <p:pic>
        <p:nvPicPr>
          <p:cNvPr id="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811178"/>
            <a:ext cx="4398380" cy="2895600"/>
          </a:xfrm>
          <a:prstGeom prst="rect">
            <a:avLst/>
          </a:prstGeom>
          <a:noFill/>
          <a:ln w="9525">
            <a:noFill/>
            <a:miter lim="800000"/>
            <a:headEnd/>
            <a:tailEnd/>
          </a:ln>
        </p:spPr>
      </p:pic>
      <p:sp>
        <p:nvSpPr>
          <p:cNvPr id="4" name="Rectangle 3"/>
          <p:cNvSpPr/>
          <p:nvPr/>
        </p:nvSpPr>
        <p:spPr>
          <a:xfrm>
            <a:off x="1547370" y="152400"/>
            <a:ext cx="6125459" cy="707886"/>
          </a:xfrm>
          <a:prstGeom prst="rect">
            <a:avLst/>
          </a:prstGeom>
        </p:spPr>
        <p:txBody>
          <a:bodyPr wrap="none">
            <a:spAutoFit/>
          </a:bodyPr>
          <a:lstStyle/>
          <a:p>
            <a:r>
              <a:rPr lang="en-US" sz="4000" dirty="0"/>
              <a:t>Maize-legume strip cropping</a:t>
            </a:r>
          </a:p>
        </p:txBody>
      </p:sp>
      <p:sp>
        <p:nvSpPr>
          <p:cNvPr id="5" name="Rectangle 4"/>
          <p:cNvSpPr/>
          <p:nvPr/>
        </p:nvSpPr>
        <p:spPr>
          <a:xfrm>
            <a:off x="228599" y="5181600"/>
            <a:ext cx="8763000" cy="1200329"/>
          </a:xfrm>
          <a:prstGeom prst="rect">
            <a:avLst/>
          </a:prstGeom>
        </p:spPr>
        <p:txBody>
          <a:bodyPr wrap="square">
            <a:spAutoFit/>
          </a:bodyPr>
          <a:lstStyle/>
          <a:p>
            <a:pPr algn="ctr"/>
            <a:r>
              <a:rPr lang="en-US" sz="2400" dirty="0"/>
              <a:t>Maize strip-cropped with soybean and groundnut improved grain yields, soil moisture and vegetation cover, and reduced fall army worm damage and labor for weeding, </a:t>
            </a:r>
            <a:r>
              <a:rPr lang="en-US" sz="2400" dirty="0" err="1"/>
              <a:t>Nadowli</a:t>
            </a:r>
            <a:r>
              <a:rPr lang="en-US" sz="2400" dirty="0"/>
              <a:t> District  Ghana</a:t>
            </a:r>
          </a:p>
        </p:txBody>
      </p:sp>
    </p:spTree>
    <p:extLst>
      <p:ext uri="{BB962C8B-B14F-4D97-AF65-F5344CB8AC3E}">
        <p14:creationId xmlns:p14="http://schemas.microsoft.com/office/powerpoint/2010/main" val="370130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5FCD72-8DA5-7D49-844B-85DFFAB27E9D}"/>
              </a:ext>
            </a:extLst>
          </p:cNvPr>
          <p:cNvSpPr>
            <a:spLocks noGrp="1"/>
          </p:cNvSpPr>
          <p:nvPr>
            <p:ph type="body" sz="quarter" idx="12"/>
          </p:nvPr>
        </p:nvSpPr>
        <p:spPr>
          <a:xfrm>
            <a:off x="533400" y="1371600"/>
            <a:ext cx="7772400" cy="838200"/>
          </a:xfrm>
        </p:spPr>
        <p:txBody>
          <a:bodyPr/>
          <a:lstStyle/>
          <a:p>
            <a:r>
              <a:rPr lang="en-US" sz="4000" dirty="0" err="1"/>
              <a:t>Programme</a:t>
            </a:r>
            <a:r>
              <a:rPr lang="en-US" sz="4000" dirty="0"/>
              <a:t> Purpose</a:t>
            </a:r>
          </a:p>
        </p:txBody>
      </p:sp>
      <p:sp>
        <p:nvSpPr>
          <p:cNvPr id="5" name="Rectangle 4">
            <a:extLst>
              <a:ext uri="{FF2B5EF4-FFF2-40B4-BE49-F238E27FC236}">
                <a16:creationId xmlns:a16="http://schemas.microsoft.com/office/drawing/2014/main" id="{9898479F-87CF-6743-8257-CCC4B2CABE59}"/>
              </a:ext>
            </a:extLst>
          </p:cNvPr>
          <p:cNvSpPr/>
          <p:nvPr/>
        </p:nvSpPr>
        <p:spPr>
          <a:xfrm>
            <a:off x="762000" y="2362200"/>
            <a:ext cx="7696200" cy="2677656"/>
          </a:xfrm>
          <a:prstGeom prst="rect">
            <a:avLst/>
          </a:prstGeom>
        </p:spPr>
        <p:txBody>
          <a:bodyPr wrap="square">
            <a:spAutoFit/>
          </a:bodyPr>
          <a:lstStyle/>
          <a:p>
            <a:r>
              <a:rPr lang="en-US" sz="2800" i="1" dirty="0">
                <a:solidFill>
                  <a:srgbClr val="000000"/>
                </a:solidFill>
                <a:latin typeface="Calibri" panose="020F0502020204030204" pitchFamily="34" charset="0"/>
                <a:ea typeface="MS Mincho" panose="02020609040205080304" pitchFamily="49" charset="-128"/>
                <a:cs typeface="Arial" panose="020B0604020202020204" pitchFamily="34" charset="0"/>
              </a:rPr>
              <a:t>To provide pathways out of hunger and poverty for smallholder families through sustainably intensified farming systems that sufficiently improve food, nutrition, and income security, particularly for women and children, and conserve or enhance the natural resource base.</a:t>
            </a:r>
            <a:r>
              <a:rPr lang="en-GB" sz="2800" dirty="0"/>
              <a:t> </a:t>
            </a:r>
            <a:endParaRPr lang="en-US" sz="2800" dirty="0"/>
          </a:p>
        </p:txBody>
      </p:sp>
    </p:spTree>
    <p:extLst>
      <p:ext uri="{BB962C8B-B14F-4D97-AF65-F5344CB8AC3E}">
        <p14:creationId xmlns:p14="http://schemas.microsoft.com/office/powerpoint/2010/main" val="7582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133600" y="152400"/>
            <a:ext cx="3623108" cy="707886"/>
          </a:xfrm>
          <a:prstGeom prst="rect">
            <a:avLst/>
          </a:prstGeom>
          <a:noFill/>
        </p:spPr>
        <p:txBody>
          <a:bodyPr wrap="none">
            <a:spAutoFit/>
          </a:bodyPr>
          <a:lstStyle/>
          <a:p>
            <a:r>
              <a:rPr lang="en-US" sz="4000" dirty="0"/>
              <a:t>Food Safety First</a:t>
            </a:r>
          </a:p>
        </p:txBody>
      </p:sp>
      <p:pic>
        <p:nvPicPr>
          <p:cNvPr id="3" name="image111.jpg"/>
          <p:cNvPicPr/>
          <p:nvPr/>
        </p:nvPicPr>
        <p:blipFill>
          <a:blip r:embed="rId2" cstate="screen">
            <a:extLst>
              <a:ext uri="{28A0092B-C50C-407E-A947-70E740481C1C}">
                <a14:useLocalDpi xmlns:a14="http://schemas.microsoft.com/office/drawing/2010/main"/>
              </a:ext>
            </a:extLst>
          </a:blip>
          <a:srcRect/>
          <a:stretch>
            <a:fillRect/>
          </a:stretch>
        </p:blipFill>
        <p:spPr>
          <a:xfrm>
            <a:off x="914400" y="914400"/>
            <a:ext cx="7239000" cy="3820795"/>
          </a:xfrm>
          <a:prstGeom prst="rect">
            <a:avLst/>
          </a:prstGeom>
          <a:ln/>
        </p:spPr>
      </p:pic>
      <p:sp>
        <p:nvSpPr>
          <p:cNvPr id="4" name="Rectangle 3"/>
          <p:cNvSpPr/>
          <p:nvPr/>
        </p:nvSpPr>
        <p:spPr>
          <a:xfrm>
            <a:off x="152400" y="4876800"/>
            <a:ext cx="8763000" cy="1569660"/>
          </a:xfrm>
          <a:prstGeom prst="rect">
            <a:avLst/>
          </a:prstGeom>
        </p:spPr>
        <p:txBody>
          <a:bodyPr wrap="square">
            <a:spAutoFit/>
          </a:bodyPr>
          <a:lstStyle/>
          <a:p>
            <a:r>
              <a:rPr lang="en-US" sz="2400" dirty="0"/>
              <a:t> Outcomes can look very different depending on the system, e.g., </a:t>
            </a:r>
          </a:p>
          <a:p>
            <a:r>
              <a:rPr lang="en-US" sz="2400" dirty="0"/>
              <a:t>  - food security (household system);</a:t>
            </a:r>
          </a:p>
          <a:p>
            <a:r>
              <a:rPr lang="en-US" sz="2400" dirty="0"/>
              <a:t>  - aflatoxin reduction -&gt; improvement of human capital/wellbeing</a:t>
            </a:r>
            <a:br>
              <a:rPr lang="en-US" sz="2400" dirty="0"/>
            </a:br>
            <a:r>
              <a:rPr lang="en-US" sz="2400" dirty="0"/>
              <a:t>    (livelihood system)</a:t>
            </a:r>
          </a:p>
        </p:txBody>
      </p:sp>
    </p:spTree>
    <p:extLst>
      <p:ext uri="{BB962C8B-B14F-4D97-AF65-F5344CB8AC3E}">
        <p14:creationId xmlns:p14="http://schemas.microsoft.com/office/powerpoint/2010/main" val="3419170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6A7F05F-814A-4423-9DC0-2C8F0E3B25F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84002" y="1597276"/>
            <a:ext cx="6390084" cy="5143500"/>
          </a:xfrm>
          <a:prstGeom prst="rect">
            <a:avLst/>
          </a:prstGeom>
        </p:spPr>
      </p:pic>
      <p:sp>
        <p:nvSpPr>
          <p:cNvPr id="19" name="Rectangle 18">
            <a:extLst>
              <a:ext uri="{FF2B5EF4-FFF2-40B4-BE49-F238E27FC236}">
                <a16:creationId xmlns:a16="http://schemas.microsoft.com/office/drawing/2014/main" id="{EE737602-7126-474C-BC34-015AD83273C7}"/>
              </a:ext>
            </a:extLst>
          </p:cNvPr>
          <p:cNvSpPr/>
          <p:nvPr/>
        </p:nvSpPr>
        <p:spPr>
          <a:xfrm>
            <a:off x="45836" y="151818"/>
            <a:ext cx="8869563" cy="1938992"/>
          </a:xfrm>
          <a:prstGeom prst="rect">
            <a:avLst/>
          </a:prstGeom>
          <a:noFill/>
        </p:spPr>
        <p:txBody>
          <a:bodyPr wrap="square">
            <a:spAutoFit/>
          </a:bodyPr>
          <a:lstStyle/>
          <a:p>
            <a:r>
              <a:rPr lang="en-US" sz="4000" b="1" dirty="0"/>
              <a:t>Integrated landscape management with embedded farm and community level research</a:t>
            </a:r>
            <a:endParaRPr lang="en-US" sz="4000" dirty="0"/>
          </a:p>
        </p:txBody>
      </p:sp>
      <p:sp>
        <p:nvSpPr>
          <p:cNvPr id="7" name="TextBox 6">
            <a:extLst>
              <a:ext uri="{FF2B5EF4-FFF2-40B4-BE49-F238E27FC236}">
                <a16:creationId xmlns:a16="http://schemas.microsoft.com/office/drawing/2014/main" id="{AADED45F-B72D-4E53-83E5-4832F912C54E}"/>
              </a:ext>
            </a:extLst>
          </p:cNvPr>
          <p:cNvSpPr txBox="1"/>
          <p:nvPr/>
        </p:nvSpPr>
        <p:spPr>
          <a:xfrm>
            <a:off x="14703" y="2339295"/>
            <a:ext cx="2016475" cy="3762568"/>
          </a:xfrm>
          <a:prstGeom prst="rect">
            <a:avLst/>
          </a:prstGeom>
          <a:solidFill>
            <a:srgbClr val="E7E6E6">
              <a:alpha val="45882"/>
            </a:srgbClr>
          </a:solidFill>
        </p:spPr>
        <p:txBody>
          <a:bodyPr wrap="square" rtlCol="0">
            <a:spAutoFit/>
          </a:bodyPr>
          <a:lstStyle/>
          <a:p>
            <a:pPr marL="257175" indent="-257175">
              <a:spcBef>
                <a:spcPts val="900"/>
              </a:spcBef>
              <a:buFont typeface="Arial" panose="020B0604020202020204" pitchFamily="34" charset="0"/>
              <a:buChar char="•"/>
            </a:pPr>
            <a:r>
              <a:rPr lang="en-US" dirty="0"/>
              <a:t>Natural resource management</a:t>
            </a:r>
          </a:p>
          <a:p>
            <a:pPr marL="257175" indent="-257175">
              <a:spcBef>
                <a:spcPts val="900"/>
              </a:spcBef>
              <a:buFont typeface="Arial" panose="020B0604020202020204" pitchFamily="34" charset="0"/>
              <a:buChar char="•"/>
            </a:pPr>
            <a:r>
              <a:rPr lang="en-US" dirty="0"/>
              <a:t>Improved crop varieties and agronomy</a:t>
            </a:r>
          </a:p>
          <a:p>
            <a:pPr marL="257175" indent="-257175">
              <a:spcBef>
                <a:spcPts val="900"/>
              </a:spcBef>
              <a:buFont typeface="Arial" panose="020B0604020202020204" pitchFamily="34" charset="0"/>
              <a:buChar char="•"/>
            </a:pPr>
            <a:r>
              <a:rPr lang="en-US" dirty="0"/>
              <a:t>Improved livestock and feed and fodder management</a:t>
            </a:r>
          </a:p>
          <a:p>
            <a:pPr marL="257175" indent="-257175">
              <a:spcBef>
                <a:spcPts val="900"/>
              </a:spcBef>
              <a:buFont typeface="Arial" panose="020B0604020202020204" pitchFamily="34" charset="0"/>
              <a:buChar char="•"/>
            </a:pPr>
            <a:r>
              <a:rPr lang="en-US" dirty="0"/>
              <a:t>High value horticulture production</a:t>
            </a:r>
          </a:p>
        </p:txBody>
      </p:sp>
      <p:cxnSp>
        <p:nvCxnSpPr>
          <p:cNvPr id="10" name="Straight Connector 9">
            <a:extLst>
              <a:ext uri="{FF2B5EF4-FFF2-40B4-BE49-F238E27FC236}">
                <a16:creationId xmlns:a16="http://schemas.microsoft.com/office/drawing/2014/main" id="{3FBF3574-9D1F-401B-8822-9C652D7D04F2}"/>
              </a:ext>
            </a:extLst>
          </p:cNvPr>
          <p:cNvCxnSpPr>
            <a:cxnSpLocks/>
          </p:cNvCxnSpPr>
          <p:nvPr/>
        </p:nvCxnSpPr>
        <p:spPr>
          <a:xfrm flipH="1">
            <a:off x="6718732" y="1865404"/>
            <a:ext cx="942940" cy="194554"/>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7601BAF-438B-4B8B-B538-62916293C4C6}"/>
              </a:ext>
            </a:extLst>
          </p:cNvPr>
          <p:cNvCxnSpPr>
            <a:cxnSpLocks/>
          </p:cNvCxnSpPr>
          <p:nvPr/>
        </p:nvCxnSpPr>
        <p:spPr>
          <a:xfrm flipH="1">
            <a:off x="6741921" y="2268278"/>
            <a:ext cx="335755" cy="840712"/>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pic>
        <p:nvPicPr>
          <p:cNvPr id="8" name="Picture 7" descr="A close up of a dry grass field&#10;&#10;Description generated with very high confidence">
            <a:extLst>
              <a:ext uri="{FF2B5EF4-FFF2-40B4-BE49-F238E27FC236}">
                <a16:creationId xmlns:a16="http://schemas.microsoft.com/office/drawing/2014/main" id="{5E4ECB96-A2A0-48C2-B6AF-DDB805B7C29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74102" y="1400024"/>
            <a:ext cx="1685927" cy="2210637"/>
          </a:xfrm>
          <a:prstGeom prst="ellipse">
            <a:avLst/>
          </a:prstGeom>
        </p:spPr>
      </p:pic>
      <p:cxnSp>
        <p:nvCxnSpPr>
          <p:cNvPr id="18" name="Straight Connector 17">
            <a:extLst>
              <a:ext uri="{FF2B5EF4-FFF2-40B4-BE49-F238E27FC236}">
                <a16:creationId xmlns:a16="http://schemas.microsoft.com/office/drawing/2014/main" id="{6E0C07F5-8A69-42FA-B098-E76C10FA0615}"/>
              </a:ext>
            </a:extLst>
          </p:cNvPr>
          <p:cNvCxnSpPr>
            <a:cxnSpLocks/>
          </p:cNvCxnSpPr>
          <p:nvPr/>
        </p:nvCxnSpPr>
        <p:spPr>
          <a:xfrm flipV="1">
            <a:off x="3344570" y="1989736"/>
            <a:ext cx="1714874" cy="1370648"/>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6942F4E-2788-463C-9322-85A21EA0A0C8}"/>
              </a:ext>
            </a:extLst>
          </p:cNvPr>
          <p:cNvCxnSpPr>
            <a:cxnSpLocks/>
          </p:cNvCxnSpPr>
          <p:nvPr/>
        </p:nvCxnSpPr>
        <p:spPr>
          <a:xfrm flipV="1">
            <a:off x="3921021" y="3226170"/>
            <a:ext cx="2646483" cy="458174"/>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7962C51-4A4B-4634-8CC9-87BC8C70F639}"/>
              </a:ext>
            </a:extLst>
          </p:cNvPr>
          <p:cNvCxnSpPr>
            <a:cxnSpLocks/>
          </p:cNvCxnSpPr>
          <p:nvPr/>
        </p:nvCxnSpPr>
        <p:spPr>
          <a:xfrm>
            <a:off x="4232233" y="2920077"/>
            <a:ext cx="2293622" cy="784862"/>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9AD4A73-AB2F-4F56-8590-53CC87D93DEA}"/>
              </a:ext>
            </a:extLst>
          </p:cNvPr>
          <p:cNvCxnSpPr>
            <a:cxnSpLocks/>
          </p:cNvCxnSpPr>
          <p:nvPr/>
        </p:nvCxnSpPr>
        <p:spPr>
          <a:xfrm>
            <a:off x="4171781" y="3502595"/>
            <a:ext cx="1850405" cy="2232795"/>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pic>
        <p:nvPicPr>
          <p:cNvPr id="16" name="Picture 15" descr="A person standing on a dry grass field&#10;&#10;Description generated with very high confidence">
            <a:extLst>
              <a:ext uri="{FF2B5EF4-FFF2-40B4-BE49-F238E27FC236}">
                <a16:creationId xmlns:a16="http://schemas.microsoft.com/office/drawing/2014/main" id="{BA1C9E16-E45B-4CF0-9863-8F487B6D49F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194613" y="2263046"/>
            <a:ext cx="2286005" cy="1773175"/>
          </a:xfrm>
          <a:prstGeom prst="ellipse">
            <a:avLst/>
          </a:prstGeom>
        </p:spPr>
      </p:pic>
      <p:cxnSp>
        <p:nvCxnSpPr>
          <p:cNvPr id="28" name="Straight Connector 27">
            <a:extLst>
              <a:ext uri="{FF2B5EF4-FFF2-40B4-BE49-F238E27FC236}">
                <a16:creationId xmlns:a16="http://schemas.microsoft.com/office/drawing/2014/main" id="{B179EF21-D185-4C60-A1DF-6B48FD0D6F97}"/>
              </a:ext>
            </a:extLst>
          </p:cNvPr>
          <p:cNvCxnSpPr>
            <a:cxnSpLocks/>
          </p:cNvCxnSpPr>
          <p:nvPr/>
        </p:nvCxnSpPr>
        <p:spPr>
          <a:xfrm flipH="1">
            <a:off x="6121217" y="5923945"/>
            <a:ext cx="444179" cy="22144"/>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E69E66B-1833-45CF-87FB-E323AF737008}"/>
              </a:ext>
            </a:extLst>
          </p:cNvPr>
          <p:cNvCxnSpPr>
            <a:cxnSpLocks/>
          </p:cNvCxnSpPr>
          <p:nvPr/>
        </p:nvCxnSpPr>
        <p:spPr>
          <a:xfrm flipH="1" flipV="1">
            <a:off x="6604143" y="4238141"/>
            <a:ext cx="1166457" cy="1052013"/>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C25C5C9-4732-49DA-92DE-C4141F23D9A5}"/>
              </a:ext>
            </a:extLst>
          </p:cNvPr>
          <p:cNvCxnSpPr>
            <a:cxnSpLocks/>
          </p:cNvCxnSpPr>
          <p:nvPr/>
        </p:nvCxnSpPr>
        <p:spPr>
          <a:xfrm flipH="1" flipV="1">
            <a:off x="6957344" y="3144908"/>
            <a:ext cx="412679" cy="2145247"/>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C38AF5B-AA35-4C52-9732-4EA26E20F83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65403" y="4749290"/>
            <a:ext cx="2508763" cy="1945961"/>
          </a:xfrm>
          <a:prstGeom prst="ellipse">
            <a:avLst/>
          </a:prstGeom>
        </p:spPr>
      </p:pic>
      <p:cxnSp>
        <p:nvCxnSpPr>
          <p:cNvPr id="40" name="Straight Connector 39">
            <a:extLst>
              <a:ext uri="{FF2B5EF4-FFF2-40B4-BE49-F238E27FC236}">
                <a16:creationId xmlns:a16="http://schemas.microsoft.com/office/drawing/2014/main" id="{FC5FAD6D-B09D-4338-8DC5-F4EDB56695B2}"/>
              </a:ext>
            </a:extLst>
          </p:cNvPr>
          <p:cNvCxnSpPr>
            <a:cxnSpLocks/>
          </p:cNvCxnSpPr>
          <p:nvPr/>
        </p:nvCxnSpPr>
        <p:spPr>
          <a:xfrm flipV="1">
            <a:off x="3668660" y="5783607"/>
            <a:ext cx="2000990" cy="1199"/>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F2EBA96-E0C2-48EC-8654-72318AEA3E1F}"/>
              </a:ext>
            </a:extLst>
          </p:cNvPr>
          <p:cNvCxnSpPr>
            <a:cxnSpLocks/>
          </p:cNvCxnSpPr>
          <p:nvPr/>
        </p:nvCxnSpPr>
        <p:spPr>
          <a:xfrm flipV="1">
            <a:off x="3667835" y="4499252"/>
            <a:ext cx="2797567" cy="1327913"/>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pic>
        <p:nvPicPr>
          <p:cNvPr id="39" name="Picture 38" descr="A person in a red shirt standing in front of a tree&#10;&#10;Description generated with very high confidence">
            <a:extLst>
              <a:ext uri="{FF2B5EF4-FFF2-40B4-BE49-F238E27FC236}">
                <a16:creationId xmlns:a16="http://schemas.microsoft.com/office/drawing/2014/main" id="{F1B7437F-FC03-43C9-B511-6E9B98DDE9F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680010" y="4819704"/>
            <a:ext cx="2492642" cy="2014923"/>
          </a:xfrm>
          <a:prstGeom prst="ellipse">
            <a:avLst/>
          </a:prstGeom>
        </p:spPr>
      </p:pic>
    </p:spTree>
    <p:extLst>
      <p:ext uri="{BB962C8B-B14F-4D97-AF65-F5344CB8AC3E}">
        <p14:creationId xmlns:p14="http://schemas.microsoft.com/office/powerpoint/2010/main" val="990471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E9750E-1C76-4D0A-A494-3143BFE99160}"/>
              </a:ext>
            </a:extLst>
          </p:cNvPr>
          <p:cNvSpPr>
            <a:spLocks noGrp="1"/>
          </p:cNvSpPr>
          <p:nvPr>
            <p:ph type="body" sz="quarter" idx="12"/>
          </p:nvPr>
        </p:nvSpPr>
        <p:spPr>
          <a:xfrm>
            <a:off x="533400" y="1219200"/>
            <a:ext cx="7772400" cy="838200"/>
          </a:xfrm>
        </p:spPr>
        <p:txBody>
          <a:bodyPr/>
          <a:lstStyle/>
          <a:p>
            <a:r>
              <a:rPr lang="en-US" dirty="0"/>
              <a:t>Issues for the Future</a:t>
            </a:r>
          </a:p>
        </p:txBody>
      </p:sp>
      <p:sp>
        <p:nvSpPr>
          <p:cNvPr id="3" name="Rectangle 2">
            <a:extLst>
              <a:ext uri="{FF2B5EF4-FFF2-40B4-BE49-F238E27FC236}">
                <a16:creationId xmlns:a16="http://schemas.microsoft.com/office/drawing/2014/main" id="{08DE7D1E-6200-4C5B-84D0-0E7686390BF1}"/>
              </a:ext>
            </a:extLst>
          </p:cNvPr>
          <p:cNvSpPr/>
          <p:nvPr/>
        </p:nvSpPr>
        <p:spPr>
          <a:xfrm>
            <a:off x="651387" y="2057400"/>
            <a:ext cx="7620000" cy="3108543"/>
          </a:xfrm>
          <a:prstGeom prst="rect">
            <a:avLst/>
          </a:prstGeom>
        </p:spPr>
        <p:txBody>
          <a:bodyPr wrap="square">
            <a:spAutoFit/>
          </a:bodyPr>
          <a:lstStyle/>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Times New Roman" panose="02020603050405020304" pitchFamily="18" charset="0"/>
              </a:rPr>
              <a:t>Partnerships and dilution of resources</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Times New Roman" panose="02020603050405020304" pitchFamily="18" charset="0"/>
              </a:rPr>
              <a:t>M and E – quantitative vs qualitative vs mixed</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Calibri" panose="020F0502020204030204" pitchFamily="34" charset="0"/>
              </a:rPr>
              <a:t>Data management</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Calibri" panose="020F0502020204030204" pitchFamily="34" charset="0"/>
              </a:rPr>
              <a:t>Workable approach to systematic targeting (typologies were difficult to implement)</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Calibri" panose="020F0502020204030204" pitchFamily="34" charset="0"/>
              </a:rPr>
              <a:t>Definition of reach and adoption?</a:t>
            </a:r>
          </a:p>
          <a:p>
            <a:pPr marL="457200" marR="0" lvl="0" indent="-457200">
              <a:spcBef>
                <a:spcPts val="0"/>
              </a:spcBef>
              <a:spcAft>
                <a:spcPts val="0"/>
              </a:spcAft>
              <a:buFont typeface="Arial" panose="020B0604020202020204" pitchFamily="34" charset="0"/>
              <a:buChar char="•"/>
              <a:tabLst>
                <a:tab pos="457200" algn="l"/>
              </a:tabLst>
            </a:pPr>
            <a:endParaRPr lang="en-US" sz="2800" dirty="0">
              <a:effectLst/>
              <a:latin typeface="Gill Sans"/>
              <a:ea typeface="Calibri" panose="020F0502020204030204" pitchFamily="34" charset="0"/>
            </a:endParaRPr>
          </a:p>
        </p:txBody>
      </p:sp>
    </p:spTree>
    <p:extLst>
      <p:ext uri="{BB962C8B-B14F-4D97-AF65-F5344CB8AC3E}">
        <p14:creationId xmlns:p14="http://schemas.microsoft.com/office/powerpoint/2010/main" val="991287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81000" y="304800"/>
            <a:ext cx="7772400" cy="838200"/>
          </a:xfrm>
        </p:spPr>
        <p:txBody>
          <a:bodyPr/>
          <a:lstStyle/>
          <a:p>
            <a:r>
              <a:rPr lang="en-US" sz="4000" dirty="0"/>
              <a:t>West Africa Intervention Sites</a:t>
            </a:r>
          </a:p>
        </p:txBody>
      </p:sp>
      <p:pic>
        <p:nvPicPr>
          <p:cNvPr id="3" name="Picture 2"/>
          <p:cNvPicPr/>
          <p:nvPr/>
        </p:nvPicPr>
        <p:blipFill>
          <a:blip r:embed="rId2" cstate="screen">
            <a:extLst>
              <a:ext uri="{28A0092B-C50C-407E-A947-70E740481C1C}">
                <a14:useLocalDpi xmlns:a14="http://schemas.microsoft.com/office/drawing/2010/main"/>
              </a:ext>
            </a:extLst>
          </a:blip>
          <a:stretch>
            <a:fillRect/>
          </a:stretch>
        </p:blipFill>
        <p:spPr>
          <a:xfrm>
            <a:off x="4052315" y="1661452"/>
            <a:ext cx="5091685" cy="3048000"/>
          </a:xfrm>
          <a:prstGeom prst="rect">
            <a:avLst/>
          </a:prstGeom>
        </p:spPr>
      </p:pic>
      <p:sp>
        <p:nvSpPr>
          <p:cNvPr id="4" name="TextBox 3"/>
          <p:cNvSpPr txBox="1"/>
          <p:nvPr/>
        </p:nvSpPr>
        <p:spPr>
          <a:xfrm>
            <a:off x="4921757" y="4812543"/>
            <a:ext cx="3352800" cy="461665"/>
          </a:xfrm>
          <a:prstGeom prst="rect">
            <a:avLst/>
          </a:prstGeom>
          <a:noFill/>
        </p:spPr>
        <p:txBody>
          <a:bodyPr wrap="square" rtlCol="0">
            <a:spAutoFit/>
          </a:bodyPr>
          <a:lstStyle/>
          <a:p>
            <a:r>
              <a:rPr lang="en-US" sz="1200" dirty="0"/>
              <a:t>25 communities in 2 districts each in Northern, Upper East and Upper West regions </a:t>
            </a: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3260" y="2286000"/>
            <a:ext cx="3496739" cy="34114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60416" y="5558953"/>
            <a:ext cx="3002425" cy="276999"/>
          </a:xfrm>
          <a:prstGeom prst="rect">
            <a:avLst/>
          </a:prstGeom>
          <a:noFill/>
        </p:spPr>
        <p:txBody>
          <a:bodyPr wrap="none" rtlCol="0">
            <a:spAutoFit/>
          </a:bodyPr>
          <a:lstStyle/>
          <a:p>
            <a:r>
              <a:rPr lang="en-US" sz="1200" dirty="0"/>
              <a:t>9 communities in 2 districts in </a:t>
            </a:r>
            <a:r>
              <a:rPr lang="en-US" sz="1200" dirty="0" err="1"/>
              <a:t>Sikasso</a:t>
            </a:r>
            <a:r>
              <a:rPr lang="en-US" sz="1200" dirty="0"/>
              <a:t> Region</a:t>
            </a:r>
          </a:p>
        </p:txBody>
      </p:sp>
      <p:sp>
        <p:nvSpPr>
          <p:cNvPr id="5" name="TextBox 4"/>
          <p:cNvSpPr txBox="1"/>
          <p:nvPr/>
        </p:nvSpPr>
        <p:spPr>
          <a:xfrm>
            <a:off x="762000" y="1682234"/>
            <a:ext cx="612668" cy="369332"/>
          </a:xfrm>
          <a:prstGeom prst="rect">
            <a:avLst/>
          </a:prstGeom>
          <a:noFill/>
        </p:spPr>
        <p:txBody>
          <a:bodyPr wrap="none" rtlCol="0">
            <a:spAutoFit/>
          </a:bodyPr>
          <a:lstStyle/>
          <a:p>
            <a:r>
              <a:rPr lang="en-US" b="1" dirty="0"/>
              <a:t>Mali</a:t>
            </a:r>
          </a:p>
        </p:txBody>
      </p:sp>
    </p:spTree>
    <p:extLst>
      <p:ext uri="{BB962C8B-B14F-4D97-AF65-F5344CB8AC3E}">
        <p14:creationId xmlns:p14="http://schemas.microsoft.com/office/powerpoint/2010/main" val="3811375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extBox 3"/>
          <p:cNvSpPr txBox="1"/>
          <p:nvPr/>
        </p:nvSpPr>
        <p:spPr>
          <a:xfrm>
            <a:off x="533400" y="6105088"/>
            <a:ext cx="6702156" cy="646331"/>
          </a:xfrm>
          <a:prstGeom prst="rect">
            <a:avLst/>
          </a:prstGeom>
          <a:noFill/>
        </p:spPr>
        <p:txBody>
          <a:bodyPr wrap="none" rtlCol="0">
            <a:spAutoFit/>
          </a:bodyPr>
          <a:lstStyle/>
          <a:p>
            <a:r>
              <a:rPr lang="en-US" sz="1200" dirty="0"/>
              <a:t>Tanzania: 110 villages in 10 districts in </a:t>
            </a:r>
            <a:r>
              <a:rPr lang="en-US" sz="1200" dirty="0" err="1"/>
              <a:t>Morogoro</a:t>
            </a:r>
            <a:r>
              <a:rPr lang="en-US" sz="1200" dirty="0"/>
              <a:t>, </a:t>
            </a:r>
            <a:r>
              <a:rPr lang="en-US" sz="1200" dirty="0" err="1"/>
              <a:t>Manyara</a:t>
            </a:r>
            <a:r>
              <a:rPr lang="en-US" sz="1200" dirty="0"/>
              <a:t>, Dodoma, </a:t>
            </a:r>
            <a:r>
              <a:rPr lang="en-US" sz="1200" dirty="0" err="1"/>
              <a:t>Mbeya</a:t>
            </a:r>
            <a:r>
              <a:rPr lang="en-US" sz="1200" dirty="0"/>
              <a:t>, </a:t>
            </a:r>
            <a:r>
              <a:rPr lang="en-US" sz="1200" dirty="0" err="1"/>
              <a:t>Songwe</a:t>
            </a:r>
            <a:r>
              <a:rPr lang="en-US" sz="1200" dirty="0"/>
              <a:t>, and </a:t>
            </a:r>
            <a:r>
              <a:rPr lang="en-US" sz="1200" dirty="0" err="1"/>
              <a:t>Iringa</a:t>
            </a:r>
            <a:r>
              <a:rPr lang="en-US" sz="1200" dirty="0"/>
              <a:t> regions</a:t>
            </a:r>
          </a:p>
          <a:p>
            <a:r>
              <a:rPr lang="en-US" sz="1200" dirty="0"/>
              <a:t>Malawi: 24 EPAs in 6 districts in Central and Southern regions</a:t>
            </a:r>
          </a:p>
          <a:p>
            <a:r>
              <a:rPr lang="en-US" sz="1200" dirty="0"/>
              <a:t>Zambia: 6 districts in Eastern, Southern, Central and Western provinces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4182" y="381000"/>
            <a:ext cx="8132618" cy="57557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7181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11625" y="195850"/>
            <a:ext cx="8879975" cy="838200"/>
          </a:xfrm>
        </p:spPr>
        <p:txBody>
          <a:bodyPr/>
          <a:lstStyle/>
          <a:p>
            <a:r>
              <a:rPr lang="en-US" sz="4000" dirty="0"/>
              <a:t>East and Southern Africa Intervention Sites</a:t>
            </a:r>
          </a:p>
        </p:txBody>
      </p:sp>
      <p:pic>
        <p:nvPicPr>
          <p:cNvPr id="7"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625" y="1408214"/>
            <a:ext cx="3613575" cy="38100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521441" y="1785158"/>
            <a:ext cx="2819400" cy="646331"/>
          </a:xfrm>
          <a:prstGeom prst="rect">
            <a:avLst/>
          </a:prstGeom>
          <a:noFill/>
        </p:spPr>
        <p:txBody>
          <a:bodyPr wrap="square" rtlCol="0">
            <a:spAutoFit/>
          </a:bodyPr>
          <a:lstStyle/>
          <a:p>
            <a:r>
              <a:rPr lang="en-US" sz="1200" b="1" dirty="0"/>
              <a:t>Tanzania: </a:t>
            </a:r>
            <a:r>
              <a:rPr lang="en-US" sz="1200" dirty="0"/>
              <a:t>110 villages in 10 districts in </a:t>
            </a:r>
            <a:r>
              <a:rPr lang="en-US" sz="1200" dirty="0" err="1"/>
              <a:t>Morogoro</a:t>
            </a:r>
            <a:r>
              <a:rPr lang="en-US" sz="1200" dirty="0"/>
              <a:t>, </a:t>
            </a:r>
            <a:r>
              <a:rPr lang="en-US" sz="1200" dirty="0" err="1"/>
              <a:t>Manyara</a:t>
            </a:r>
            <a:r>
              <a:rPr lang="en-US" sz="1200" dirty="0"/>
              <a:t>, Dodoma, </a:t>
            </a:r>
            <a:r>
              <a:rPr lang="en-US" sz="1200" dirty="0" err="1"/>
              <a:t>Mbeya</a:t>
            </a:r>
            <a:r>
              <a:rPr lang="en-US" sz="1200" dirty="0"/>
              <a:t>, </a:t>
            </a:r>
            <a:r>
              <a:rPr lang="en-US" sz="1200" dirty="0" err="1"/>
              <a:t>Songwe</a:t>
            </a:r>
            <a:r>
              <a:rPr lang="en-US" sz="1200" dirty="0"/>
              <a:t>, and </a:t>
            </a:r>
            <a:r>
              <a:rPr lang="en-US" sz="1200" dirty="0" err="1"/>
              <a:t>Iringa</a:t>
            </a:r>
            <a:r>
              <a:rPr lang="en-US" sz="1200" dirty="0"/>
              <a:t> regions</a:t>
            </a:r>
          </a:p>
        </p:txBody>
      </p:sp>
      <p:pic>
        <p:nvPicPr>
          <p:cNvPr id="1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32482" y="4006360"/>
            <a:ext cx="4030318" cy="28516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931141" y="3182597"/>
            <a:ext cx="1828800" cy="646331"/>
          </a:xfrm>
          <a:prstGeom prst="rect">
            <a:avLst/>
          </a:prstGeom>
          <a:noFill/>
        </p:spPr>
        <p:txBody>
          <a:bodyPr wrap="square" rtlCol="0">
            <a:spAutoFit/>
          </a:bodyPr>
          <a:lstStyle/>
          <a:p>
            <a:r>
              <a:rPr lang="en-US" sz="1200" b="1" dirty="0"/>
              <a:t>Malawi: </a:t>
            </a:r>
            <a:r>
              <a:rPr lang="en-US" sz="1200" dirty="0"/>
              <a:t>24 EPAs in 6 districts in Central and Southern regions</a:t>
            </a:r>
          </a:p>
        </p:txBody>
      </p:sp>
      <p:pic>
        <p:nvPicPr>
          <p:cNvPr id="14"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37082" y="1233777"/>
            <a:ext cx="3069705" cy="34756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447800" y="5791200"/>
            <a:ext cx="2362200" cy="815608"/>
          </a:xfrm>
          <a:prstGeom prst="rect">
            <a:avLst/>
          </a:prstGeom>
          <a:noFill/>
        </p:spPr>
        <p:txBody>
          <a:bodyPr wrap="square" rtlCol="0">
            <a:spAutoFit/>
          </a:bodyPr>
          <a:lstStyle/>
          <a:p>
            <a:endParaRPr lang="en-US" sz="1100" dirty="0"/>
          </a:p>
          <a:p>
            <a:r>
              <a:rPr lang="en-US" sz="1200" b="1" dirty="0"/>
              <a:t>Zambia: </a:t>
            </a:r>
            <a:r>
              <a:rPr lang="en-US" sz="1200" dirty="0"/>
              <a:t>6 districts in Eastern, Southern, Central and Western provinces</a:t>
            </a:r>
          </a:p>
        </p:txBody>
      </p:sp>
    </p:spTree>
    <p:extLst>
      <p:ext uri="{BB962C8B-B14F-4D97-AF65-F5344CB8AC3E}">
        <p14:creationId xmlns:p14="http://schemas.microsoft.com/office/powerpoint/2010/main" val="17679821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2400" y="304800"/>
            <a:ext cx="8610600" cy="838200"/>
          </a:xfrm>
        </p:spPr>
        <p:txBody>
          <a:bodyPr/>
          <a:lstStyle/>
          <a:p>
            <a:r>
              <a:rPr lang="en-US" sz="4000" dirty="0"/>
              <a:t>Ethiopian Highlands Intervention Sites</a:t>
            </a:r>
          </a:p>
        </p:txBody>
      </p:sp>
      <p:sp>
        <p:nvSpPr>
          <p:cNvPr id="3" name="TextBox 2"/>
          <p:cNvSpPr txBox="1"/>
          <p:nvPr/>
        </p:nvSpPr>
        <p:spPr>
          <a:xfrm>
            <a:off x="271611" y="4322774"/>
            <a:ext cx="4724400" cy="923330"/>
          </a:xfrm>
          <a:prstGeom prst="rect">
            <a:avLst/>
          </a:prstGeom>
          <a:noFill/>
        </p:spPr>
        <p:txBody>
          <a:bodyPr wrap="square" rtlCol="0">
            <a:spAutoFit/>
          </a:bodyPr>
          <a:lstStyle/>
          <a:p>
            <a:endParaRPr lang="en-US" sz="1200" dirty="0"/>
          </a:p>
          <a:p>
            <a:r>
              <a:rPr lang="en-US" sz="1400" dirty="0"/>
              <a:t>R4D sites and research kebeles: 8 kebeles in 4 </a:t>
            </a:r>
            <a:r>
              <a:rPr lang="en-US" sz="1400" dirty="0" err="1"/>
              <a:t>woredas</a:t>
            </a:r>
            <a:r>
              <a:rPr lang="en-US" sz="1400" dirty="0"/>
              <a:t>/districts </a:t>
            </a:r>
            <a:br>
              <a:rPr lang="en-US" sz="1400" dirty="0"/>
            </a:br>
            <a:r>
              <a:rPr lang="en-US" sz="1400" dirty="0"/>
              <a:t>of Amhara, Oromia, SNNP and Tigray regions </a:t>
            </a:r>
          </a:p>
        </p:txBody>
      </p:sp>
      <p:pic>
        <p:nvPicPr>
          <p:cNvPr id="5" name="Picture 4">
            <a:extLst>
              <a:ext uri="{FF2B5EF4-FFF2-40B4-BE49-F238E27FC236}">
                <a16:creationId xmlns:a16="http://schemas.microsoft.com/office/drawing/2014/main" id="{687BE5E9-DBA8-4788-9523-C9297AF5298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400" y="1358536"/>
            <a:ext cx="4477507" cy="2933699"/>
          </a:xfrm>
          <a:prstGeom prst="rect">
            <a:avLst/>
          </a:prstGeom>
        </p:spPr>
      </p:pic>
      <p:pic>
        <p:nvPicPr>
          <p:cNvPr id="6" name="Picture 5">
            <a:extLst>
              <a:ext uri="{FF2B5EF4-FFF2-40B4-BE49-F238E27FC236}">
                <a16:creationId xmlns:a16="http://schemas.microsoft.com/office/drawing/2014/main" id="{4BE07DE0-F47A-4784-9A22-2F43303AE6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6011" y="3505200"/>
            <a:ext cx="4008326" cy="3106358"/>
          </a:xfrm>
          <a:prstGeom prst="rect">
            <a:avLst/>
          </a:prstGeom>
        </p:spPr>
      </p:pic>
      <p:sp>
        <p:nvSpPr>
          <p:cNvPr id="4" name="TextBox 3">
            <a:extLst>
              <a:ext uri="{FF2B5EF4-FFF2-40B4-BE49-F238E27FC236}">
                <a16:creationId xmlns:a16="http://schemas.microsoft.com/office/drawing/2014/main" id="{F9216AD2-B979-4E85-AFB1-6EC2F092C804}"/>
              </a:ext>
            </a:extLst>
          </p:cNvPr>
          <p:cNvSpPr txBox="1"/>
          <p:nvPr/>
        </p:nvSpPr>
        <p:spPr>
          <a:xfrm>
            <a:off x="5183047" y="2825385"/>
            <a:ext cx="3995589" cy="523220"/>
          </a:xfrm>
          <a:prstGeom prst="rect">
            <a:avLst/>
          </a:prstGeom>
          <a:noFill/>
        </p:spPr>
        <p:txBody>
          <a:bodyPr wrap="square" rtlCol="0">
            <a:spAutoFit/>
          </a:bodyPr>
          <a:lstStyle/>
          <a:p>
            <a:r>
              <a:rPr lang="en-US" sz="1400" dirty="0"/>
              <a:t>Scaling </a:t>
            </a:r>
            <a:r>
              <a:rPr lang="en-US" sz="1400" dirty="0" err="1"/>
              <a:t>woredas</a:t>
            </a:r>
            <a:r>
              <a:rPr lang="en-US" sz="1400" dirty="0"/>
              <a:t>/ districts- 28 </a:t>
            </a:r>
            <a:r>
              <a:rPr lang="en-US" sz="1400" dirty="0" err="1"/>
              <a:t>woredas</a:t>
            </a:r>
            <a:r>
              <a:rPr lang="en-US" sz="1400" dirty="0"/>
              <a:t> in the 4 regions</a:t>
            </a:r>
          </a:p>
        </p:txBody>
      </p:sp>
    </p:spTree>
    <p:extLst>
      <p:ext uri="{BB962C8B-B14F-4D97-AF65-F5344CB8AC3E}">
        <p14:creationId xmlns:p14="http://schemas.microsoft.com/office/powerpoint/2010/main" val="2325999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263236" y="304800"/>
            <a:ext cx="8686800" cy="990600"/>
          </a:xfrm>
          <a:noFill/>
          <a:ln>
            <a:noFill/>
          </a:ln>
        </p:spPr>
        <p:style>
          <a:lnRef idx="1">
            <a:schemeClr val="accent4"/>
          </a:lnRef>
          <a:fillRef idx="2">
            <a:schemeClr val="accent4"/>
          </a:fillRef>
          <a:effectRef idx="1">
            <a:schemeClr val="accent4"/>
          </a:effectRef>
          <a:fontRef idx="minor">
            <a:schemeClr val="dk1"/>
          </a:fontRef>
        </p:style>
        <p:txBody>
          <a:bodyPr/>
          <a:lstStyle/>
          <a:p>
            <a:pPr marL="0" algn="ctr" eaLnBrk="1" hangingPunct="1">
              <a:spcBef>
                <a:spcPts val="0"/>
              </a:spcBef>
              <a:defRPr/>
            </a:pPr>
            <a:r>
              <a:rPr lang="en-US" sz="4000" dirty="0"/>
              <a:t>Africa </a:t>
            </a:r>
            <a:r>
              <a:rPr lang="en-US" sz="4000" b="1" dirty="0"/>
              <a:t>R</a:t>
            </a:r>
            <a:r>
              <a:rPr lang="en-US" sz="4000" dirty="0"/>
              <a:t>esearch </a:t>
            </a:r>
            <a:r>
              <a:rPr lang="en-US" sz="4000" b="1" dirty="0"/>
              <a:t>I</a:t>
            </a:r>
            <a:r>
              <a:rPr lang="en-US" sz="4000" dirty="0"/>
              <a:t>n </a:t>
            </a:r>
            <a:r>
              <a:rPr lang="en-US" sz="4000" b="1" dirty="0"/>
              <a:t>S</a:t>
            </a:r>
            <a:r>
              <a:rPr lang="en-US" sz="4000" dirty="0"/>
              <a:t>ustainable </a:t>
            </a:r>
            <a:r>
              <a:rPr lang="en-US" sz="4000" b="1" dirty="0"/>
              <a:t>I</a:t>
            </a:r>
            <a:r>
              <a:rPr lang="en-US" sz="4000" dirty="0"/>
              <a:t>ntensification for the </a:t>
            </a:r>
            <a:r>
              <a:rPr lang="en-US" sz="4000" b="1" dirty="0"/>
              <a:t>N</a:t>
            </a:r>
            <a:r>
              <a:rPr lang="en-US" sz="4000" dirty="0"/>
              <a:t>ext </a:t>
            </a:r>
            <a:r>
              <a:rPr lang="en-US" sz="4000" b="1" dirty="0"/>
              <a:t>G</a:t>
            </a:r>
            <a:r>
              <a:rPr lang="en-US" sz="4000" dirty="0"/>
              <a:t>eneration (Africa RISING)</a:t>
            </a:r>
          </a:p>
          <a:p>
            <a:pPr eaLnBrk="1" hangingPunct="1">
              <a:defRPr/>
            </a:pPr>
            <a:endParaRPr lang="en-US" sz="4000" dirty="0"/>
          </a:p>
        </p:txBody>
      </p:sp>
      <p:sp>
        <p:nvSpPr>
          <p:cNvPr id="3" name="Text Placeholder 1"/>
          <p:cNvSpPr txBox="1">
            <a:spLocks/>
          </p:cNvSpPr>
          <p:nvPr/>
        </p:nvSpPr>
        <p:spPr bwMode="auto">
          <a:xfrm>
            <a:off x="228600" y="2514600"/>
            <a:ext cx="4724400" cy="3962400"/>
          </a:xfrm>
          <a:prstGeom prst="rect">
            <a:avLst/>
          </a:prstGeom>
          <a:noFill/>
          <a:ln>
            <a:miter lim="800000"/>
            <a:headEnd/>
            <a:tailEnd/>
          </a:ln>
        </p:spPr>
        <p:txBody>
          <a:bodyPr/>
          <a:lstStyle/>
          <a:p>
            <a:pPr marL="114300">
              <a:spcBef>
                <a:spcPct val="20000"/>
              </a:spcBef>
              <a:buClr>
                <a:srgbClr val="712123"/>
              </a:buClr>
              <a:buFont typeface="Wingdings" pitchFamily="2" charset="2"/>
              <a:buNone/>
              <a:defRPr/>
            </a:pPr>
            <a:endParaRPr lang="en-GB" dirty="0">
              <a:latin typeface="+mn-lt"/>
              <a:ea typeface="+mn-ea"/>
            </a:endParaRPr>
          </a:p>
          <a:p>
            <a:pPr marL="114300">
              <a:spcBef>
                <a:spcPct val="20000"/>
              </a:spcBef>
              <a:buClr>
                <a:srgbClr val="712123"/>
              </a:buClr>
              <a:buFont typeface="Wingdings" pitchFamily="2" charset="2"/>
              <a:buNone/>
              <a:defRPr/>
            </a:pPr>
            <a:endParaRPr lang="en-US" sz="2400" dirty="0">
              <a:latin typeface="Gill Sans" pitchFamily="34" charset="0"/>
              <a:ea typeface="+mn-ea"/>
            </a:endParaRPr>
          </a:p>
        </p:txBody>
      </p:sp>
      <p:sp>
        <p:nvSpPr>
          <p:cNvPr id="11" name="TextBox 10"/>
          <p:cNvSpPr txBox="1"/>
          <p:nvPr/>
        </p:nvSpPr>
        <p:spPr>
          <a:xfrm>
            <a:off x="152400" y="2341364"/>
            <a:ext cx="4648200" cy="4308872"/>
          </a:xfrm>
          <a:prstGeom prst="rect">
            <a:avLst/>
          </a:prstGeom>
          <a:noFill/>
        </p:spPr>
        <p:txBody>
          <a:bodyPr>
            <a:spAutoFit/>
          </a:bodyPr>
          <a:lstStyle/>
          <a:p>
            <a:pPr>
              <a:defRPr/>
            </a:pPr>
            <a:r>
              <a:rPr lang="en-GB" sz="2200" dirty="0">
                <a:solidFill>
                  <a:schemeClr val="accent2"/>
                </a:solidFill>
              </a:rPr>
              <a:t>One Program - four Projects</a:t>
            </a:r>
          </a:p>
          <a:p>
            <a:pPr>
              <a:defRPr/>
            </a:pPr>
            <a:endParaRPr lang="en-GB" dirty="0"/>
          </a:p>
          <a:p>
            <a:pPr marL="342900" indent="-342900">
              <a:buFontTx/>
              <a:buAutoNum type="arabicParenR"/>
              <a:defRPr/>
            </a:pPr>
            <a:r>
              <a:rPr lang="en-GB" dirty="0"/>
              <a:t>Mixed Cereal-Legume-Livestock systems in West Africa (Ghana and Mali), led by </a:t>
            </a:r>
            <a:r>
              <a:rPr lang="en-GB" b="1" dirty="0">
                <a:solidFill>
                  <a:srgbClr val="156635"/>
                </a:solidFill>
              </a:rPr>
              <a:t>IITA</a:t>
            </a:r>
          </a:p>
          <a:p>
            <a:pPr marL="342900" indent="-342900">
              <a:buFontTx/>
              <a:buAutoNum type="arabicParenR"/>
              <a:defRPr/>
            </a:pPr>
            <a:endParaRPr lang="en-GB" b="1" dirty="0">
              <a:solidFill>
                <a:srgbClr val="156635"/>
              </a:solidFill>
            </a:endParaRPr>
          </a:p>
          <a:p>
            <a:pPr marL="342900" indent="-342900">
              <a:buFontTx/>
              <a:buAutoNum type="arabicParenR"/>
              <a:defRPr/>
            </a:pPr>
            <a:r>
              <a:rPr lang="en-GB" dirty="0"/>
              <a:t>Mixed Cereal-Legume-Livestock systems in East/Southern Africa (Tanzania, Malawi, Zambia), led by </a:t>
            </a:r>
            <a:r>
              <a:rPr lang="en-GB" b="1" dirty="0">
                <a:solidFill>
                  <a:srgbClr val="156635"/>
                </a:solidFill>
              </a:rPr>
              <a:t>IITA</a:t>
            </a:r>
          </a:p>
          <a:p>
            <a:pPr marL="342900" indent="-342900">
              <a:buFontTx/>
              <a:buAutoNum type="arabicParenR"/>
              <a:defRPr/>
            </a:pPr>
            <a:endParaRPr lang="en-GB" b="1" dirty="0">
              <a:solidFill>
                <a:srgbClr val="156635"/>
              </a:solidFill>
            </a:endParaRPr>
          </a:p>
          <a:p>
            <a:pPr marL="342900" indent="-342900">
              <a:buFontTx/>
              <a:buAutoNum type="arabicParenR"/>
              <a:defRPr/>
            </a:pPr>
            <a:r>
              <a:rPr lang="en-GB" dirty="0"/>
              <a:t>Crop-Livestock systems in the Ethiopian Highlands, led by </a:t>
            </a:r>
            <a:r>
              <a:rPr lang="en-GB" b="1" dirty="0">
                <a:solidFill>
                  <a:schemeClr val="accent2"/>
                </a:solidFill>
              </a:rPr>
              <a:t>ILRI</a:t>
            </a:r>
          </a:p>
          <a:p>
            <a:pPr marL="342900" indent="-342900">
              <a:buFontTx/>
              <a:buAutoNum type="arabicParenR"/>
              <a:defRPr/>
            </a:pPr>
            <a:endParaRPr lang="en-GB" dirty="0">
              <a:solidFill>
                <a:schemeClr val="accent2"/>
              </a:solidFill>
            </a:endParaRPr>
          </a:p>
          <a:p>
            <a:pPr marL="342900" indent="-342900">
              <a:buFontTx/>
              <a:buAutoNum type="arabicParenR"/>
              <a:defRPr/>
            </a:pPr>
            <a:r>
              <a:rPr lang="en-GB" dirty="0"/>
              <a:t>M&amp;E and data management, led by </a:t>
            </a:r>
            <a:r>
              <a:rPr lang="en-GB" b="1" dirty="0">
                <a:solidFill>
                  <a:srgbClr val="EC821C"/>
                </a:solidFill>
              </a:rPr>
              <a:t>IFPRI</a:t>
            </a:r>
          </a:p>
          <a:p>
            <a:pPr marL="342900" indent="-342900">
              <a:buFontTx/>
              <a:buAutoNum type="arabicParenR"/>
              <a:defRPr/>
            </a:pPr>
            <a:endParaRPr lang="en-GB" dirty="0">
              <a:solidFill>
                <a:schemeClr val="accent2"/>
              </a:solidFill>
            </a:endParaRPr>
          </a:p>
          <a:p>
            <a:pPr>
              <a:defRPr/>
            </a:pPr>
            <a:r>
              <a:rPr lang="en-US" dirty="0">
                <a:solidFill>
                  <a:srgbClr val="0070C0"/>
                </a:solidFill>
              </a:rPr>
              <a:t>&gt;100 partner institutions; &gt;250 individuals</a:t>
            </a:r>
          </a:p>
        </p:txBody>
      </p:sp>
      <p:pic>
        <p:nvPicPr>
          <p:cNvPr id="16389" name="Picture 11" descr="C:\Users\izeledon\AppData\Local\Microsoft\Windows\Temporary Internet Files\Content.Outlook\M2WQDP2Z\Africa RISING map.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24400" y="2514600"/>
            <a:ext cx="4191000"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6268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8600" y="1124277"/>
            <a:ext cx="8763000" cy="5581323"/>
          </a:xfrm>
          <a:prstGeom prst="rect">
            <a:avLst/>
          </a:prstGeom>
        </p:spPr>
      </p:pic>
      <p:sp>
        <p:nvSpPr>
          <p:cNvPr id="4" name="Text Placeholder 3">
            <a:extLst>
              <a:ext uri="{FF2B5EF4-FFF2-40B4-BE49-F238E27FC236}">
                <a16:creationId xmlns:a16="http://schemas.microsoft.com/office/drawing/2014/main" id="{6DDFCE36-843D-3343-B4F1-5E91B4A0978F}"/>
              </a:ext>
            </a:extLst>
          </p:cNvPr>
          <p:cNvSpPr txBox="1">
            <a:spLocks/>
          </p:cNvSpPr>
          <p:nvPr/>
        </p:nvSpPr>
        <p:spPr>
          <a:xfrm>
            <a:off x="457200" y="152400"/>
            <a:ext cx="77724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000" dirty="0" err="1"/>
              <a:t>Programme</a:t>
            </a:r>
            <a:r>
              <a:rPr lang="en-US" sz="4000" dirty="0"/>
              <a:t> Organogram</a:t>
            </a:r>
          </a:p>
        </p:txBody>
      </p:sp>
    </p:spTree>
    <p:extLst>
      <p:ext uri="{BB962C8B-B14F-4D97-AF65-F5344CB8AC3E}">
        <p14:creationId xmlns:p14="http://schemas.microsoft.com/office/powerpoint/2010/main" val="2034994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Shape 132">
            <a:extLst>
              <a:ext uri="{FF2B5EF4-FFF2-40B4-BE49-F238E27FC236}">
                <a16:creationId xmlns:a16="http://schemas.microsoft.com/office/drawing/2014/main" id="{D3C4B2C7-1350-E644-9901-4E86FC81CEF6}"/>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066801" y="2286000"/>
            <a:ext cx="8080374" cy="4572000"/>
          </a:xfrm>
          <a:prstGeom prst="rect">
            <a:avLst/>
          </a:prstGeom>
          <a:noFill/>
          <a:ln>
            <a:noFill/>
          </a:ln>
        </p:spPr>
      </p:pic>
      <p:sp>
        <p:nvSpPr>
          <p:cNvPr id="5" name="Shape 133">
            <a:extLst>
              <a:ext uri="{FF2B5EF4-FFF2-40B4-BE49-F238E27FC236}">
                <a16:creationId xmlns:a16="http://schemas.microsoft.com/office/drawing/2014/main" id="{596EE688-0641-AD42-A89A-D0F843790D76}"/>
              </a:ext>
            </a:extLst>
          </p:cNvPr>
          <p:cNvSpPr txBox="1"/>
          <p:nvPr/>
        </p:nvSpPr>
        <p:spPr>
          <a:xfrm>
            <a:off x="76200" y="1066800"/>
            <a:ext cx="8001000" cy="4876800"/>
          </a:xfrm>
          <a:prstGeom prst="rect">
            <a:avLst/>
          </a:prstGeom>
          <a:noFill/>
          <a:ln>
            <a:noFill/>
          </a:ln>
        </p:spPr>
        <p:txBody>
          <a:bodyPr spcFirstLastPara="1" wrap="square" lIns="91425" tIns="45700" rIns="91425" bIns="45700" anchor="t" anchorCtr="0">
            <a:noAutofit/>
          </a:bodyPr>
          <a:lstStyle/>
          <a:p>
            <a:pPr marL="457200" marR="0" lvl="0" indent="-288925" algn="l" rtl="0">
              <a:lnSpc>
                <a:spcPct val="100000"/>
              </a:lnSpc>
              <a:spcBef>
                <a:spcPts val="600"/>
              </a:spcBef>
              <a:spcAft>
                <a:spcPts val="0"/>
              </a:spcAft>
              <a:buClr>
                <a:srgbClr val="000000"/>
              </a:buClr>
              <a:buSzPts val="2000"/>
              <a:buFont typeface="Arial"/>
              <a:buChar char="•"/>
            </a:pPr>
            <a:r>
              <a:rPr lang="en-US" sz="2200" b="0" i="0" u="none" strike="noStrike" cap="none" dirty="0">
                <a:solidFill>
                  <a:srgbClr val="000000"/>
                </a:solidFill>
                <a:ea typeface="Cambria"/>
                <a:cs typeface="Cambria"/>
                <a:sym typeface="Cambria"/>
              </a:rPr>
              <a:t>Increased productivity per unit land, labor, capital</a:t>
            </a:r>
            <a:endParaRPr sz="2200" b="0" i="0" u="none" strike="noStrike" cap="none" dirty="0">
              <a:solidFill>
                <a:srgbClr val="000000"/>
              </a:solidFill>
              <a:ea typeface="Cambria"/>
              <a:cs typeface="Cambria"/>
              <a:sym typeface="Cambria"/>
            </a:endParaRPr>
          </a:p>
          <a:p>
            <a:pPr marL="457200" marR="0" lvl="0" indent="-288925" algn="l" rtl="0">
              <a:lnSpc>
                <a:spcPct val="100000"/>
              </a:lnSpc>
              <a:spcBef>
                <a:spcPts val="600"/>
              </a:spcBef>
              <a:spcAft>
                <a:spcPts val="0"/>
              </a:spcAft>
              <a:buClr>
                <a:srgbClr val="000000"/>
              </a:buClr>
              <a:buSzPts val="2000"/>
              <a:buFont typeface="Arial"/>
              <a:buChar char="•"/>
            </a:pPr>
            <a:r>
              <a:rPr lang="en-US" sz="2200" b="0" i="0" u="none" strike="noStrike" cap="none" dirty="0">
                <a:solidFill>
                  <a:srgbClr val="000000"/>
                </a:solidFill>
                <a:ea typeface="Cambria"/>
                <a:cs typeface="Cambria"/>
                <a:sym typeface="Cambria"/>
              </a:rPr>
              <a:t>Considers whole-farm, household and landscape issues</a:t>
            </a:r>
            <a:endParaRPr sz="2200" dirty="0"/>
          </a:p>
          <a:p>
            <a:pPr marL="457200" marR="0" lvl="0" indent="-288925" algn="l" rtl="0">
              <a:lnSpc>
                <a:spcPct val="100000"/>
              </a:lnSpc>
              <a:spcBef>
                <a:spcPts val="600"/>
              </a:spcBef>
              <a:spcAft>
                <a:spcPts val="0"/>
              </a:spcAft>
              <a:buClr>
                <a:srgbClr val="000000"/>
              </a:buClr>
              <a:buSzPts val="2000"/>
              <a:buFont typeface="Arial"/>
              <a:buChar char="•"/>
            </a:pPr>
            <a:r>
              <a:rPr lang="en-US" sz="2200" b="0" i="0" u="none" strike="noStrike" cap="none" dirty="0">
                <a:solidFill>
                  <a:srgbClr val="000000"/>
                </a:solidFill>
                <a:ea typeface="Cambria"/>
                <a:cs typeface="Cambria"/>
                <a:sym typeface="Cambria"/>
              </a:rPr>
              <a:t>Efficient, prudent use of inputs</a:t>
            </a:r>
            <a:endParaRPr sz="2200" dirty="0"/>
          </a:p>
          <a:p>
            <a:pPr marL="457200" marR="0" lvl="0" indent="-288925" algn="l" rtl="0">
              <a:lnSpc>
                <a:spcPct val="100000"/>
              </a:lnSpc>
              <a:spcBef>
                <a:spcPts val="600"/>
              </a:spcBef>
              <a:spcAft>
                <a:spcPts val="0"/>
              </a:spcAft>
              <a:buClr>
                <a:srgbClr val="000000"/>
              </a:buClr>
              <a:buSzPts val="2000"/>
              <a:buFont typeface="Arial"/>
              <a:buChar char="•"/>
            </a:pPr>
            <a:r>
              <a:rPr lang="en-US" sz="2200" b="0" i="0" u="none" strike="noStrike" cap="none" dirty="0">
                <a:solidFill>
                  <a:srgbClr val="000000"/>
                </a:solidFill>
                <a:ea typeface="Cambria"/>
                <a:cs typeface="Cambria"/>
                <a:sym typeface="Cambria"/>
              </a:rPr>
              <a:t>Conserves or enhances natural resources</a:t>
            </a:r>
            <a:endParaRPr sz="2200" b="0" i="0" u="none" strike="noStrike" cap="none" dirty="0">
              <a:solidFill>
                <a:srgbClr val="000000"/>
              </a:solidFill>
              <a:ea typeface="Cambria"/>
              <a:cs typeface="Cambria"/>
              <a:sym typeface="Cambria"/>
            </a:endParaRPr>
          </a:p>
          <a:p>
            <a:pPr marL="0" marR="0" lvl="0" indent="0" algn="l" rtl="0">
              <a:lnSpc>
                <a:spcPct val="100000"/>
              </a:lnSpc>
              <a:spcBef>
                <a:spcPts val="0"/>
              </a:spcBef>
              <a:spcAft>
                <a:spcPts val="0"/>
              </a:spcAft>
              <a:buClr>
                <a:srgbClr val="000000"/>
              </a:buClr>
              <a:buSzPts val="2000"/>
              <a:buFont typeface="Arial"/>
              <a:buNone/>
            </a:pPr>
            <a:endParaRPr sz="2200" b="0" i="0" u="none" strike="noStrike" cap="none" dirty="0">
              <a:solidFill>
                <a:srgbClr val="000000"/>
              </a:solidFill>
              <a:ea typeface="Cambria"/>
              <a:cs typeface="Cambria"/>
              <a:sym typeface="Cambria"/>
            </a:endParaRPr>
          </a:p>
        </p:txBody>
      </p:sp>
      <p:sp>
        <p:nvSpPr>
          <p:cNvPr id="2" name="Text Placeholder 1">
            <a:extLst>
              <a:ext uri="{FF2B5EF4-FFF2-40B4-BE49-F238E27FC236}">
                <a16:creationId xmlns:a16="http://schemas.microsoft.com/office/drawing/2014/main" id="{DA9028B4-7EBB-C842-86FE-198C2290348A}"/>
              </a:ext>
            </a:extLst>
          </p:cNvPr>
          <p:cNvSpPr>
            <a:spLocks noGrp="1"/>
          </p:cNvSpPr>
          <p:nvPr>
            <p:ph type="body" sz="quarter" idx="12"/>
          </p:nvPr>
        </p:nvSpPr>
        <p:spPr>
          <a:xfrm>
            <a:off x="76200" y="228600"/>
            <a:ext cx="8839200" cy="838200"/>
          </a:xfrm>
        </p:spPr>
        <p:txBody>
          <a:bodyPr/>
          <a:lstStyle/>
          <a:p>
            <a:r>
              <a:rPr lang="en-US" dirty="0"/>
              <a:t>SI of a Livelihood System</a:t>
            </a:r>
          </a:p>
        </p:txBody>
      </p:sp>
      <p:sp>
        <p:nvSpPr>
          <p:cNvPr id="4" name="Shape 133">
            <a:extLst>
              <a:ext uri="{FF2B5EF4-FFF2-40B4-BE49-F238E27FC236}">
                <a16:creationId xmlns:a16="http://schemas.microsoft.com/office/drawing/2014/main" id="{6F1DBDD4-CC11-0E4E-BC81-88F8215E9AFD}"/>
              </a:ext>
            </a:extLst>
          </p:cNvPr>
          <p:cNvSpPr txBox="1"/>
          <p:nvPr/>
        </p:nvSpPr>
        <p:spPr>
          <a:xfrm>
            <a:off x="76200" y="2743200"/>
            <a:ext cx="3124200" cy="1524000"/>
          </a:xfrm>
          <a:prstGeom prst="rect">
            <a:avLst/>
          </a:prstGeom>
          <a:noFill/>
          <a:ln>
            <a:noFill/>
          </a:ln>
        </p:spPr>
        <p:txBody>
          <a:bodyPr spcFirstLastPara="1" wrap="square" lIns="91425" tIns="45700" rIns="91425" bIns="45700" anchor="t" anchorCtr="0">
            <a:noAutofit/>
          </a:bodyPr>
          <a:lstStyle/>
          <a:p>
            <a:pPr marL="457200" marR="0" lvl="0" indent="-288925" algn="l" rtl="0">
              <a:lnSpc>
                <a:spcPct val="100000"/>
              </a:lnSpc>
              <a:spcBef>
                <a:spcPts val="600"/>
              </a:spcBef>
              <a:spcAft>
                <a:spcPts val="0"/>
              </a:spcAft>
              <a:buClr>
                <a:srgbClr val="000000"/>
              </a:buClr>
              <a:buSzPts val="2000"/>
              <a:buFont typeface="Arial"/>
              <a:buChar char="•"/>
            </a:pPr>
            <a:r>
              <a:rPr lang="en-US" sz="2200" b="0" i="0" u="none" strike="noStrike" cap="none" dirty="0">
                <a:solidFill>
                  <a:srgbClr val="000000"/>
                </a:solidFill>
                <a:ea typeface="Cambria"/>
                <a:cs typeface="Cambria"/>
                <a:sym typeface="Cambria"/>
              </a:rPr>
              <a:t>Increases resilience &amp; reduces risk</a:t>
            </a:r>
            <a:endParaRPr sz="2200" b="0" i="0" u="none" strike="noStrike" cap="none" dirty="0">
              <a:solidFill>
                <a:srgbClr val="000000"/>
              </a:solidFill>
              <a:ea typeface="Cambria"/>
              <a:cs typeface="Cambria"/>
              <a:sym typeface="Cambria"/>
            </a:endParaRPr>
          </a:p>
          <a:p>
            <a:pPr marL="0" marR="0" lvl="0" indent="0" algn="l" rtl="0">
              <a:lnSpc>
                <a:spcPct val="100000"/>
              </a:lnSpc>
              <a:spcBef>
                <a:spcPts val="0"/>
              </a:spcBef>
              <a:spcAft>
                <a:spcPts val="0"/>
              </a:spcAft>
              <a:buClr>
                <a:srgbClr val="000000"/>
              </a:buClr>
              <a:buSzPts val="2000"/>
              <a:buFont typeface="Arial"/>
              <a:buNone/>
            </a:pPr>
            <a:endParaRPr sz="2200" b="0" i="0" u="none" strike="noStrike" cap="none" dirty="0">
              <a:solidFill>
                <a:srgbClr val="000000"/>
              </a:solidFill>
              <a:ea typeface="Cambria"/>
              <a:cs typeface="Cambria"/>
              <a:sym typeface="Cambria"/>
            </a:endParaRPr>
          </a:p>
          <a:p>
            <a:pPr marL="0" marR="0" lvl="0" indent="0" algn="l" rtl="0">
              <a:lnSpc>
                <a:spcPct val="100000"/>
              </a:lnSpc>
              <a:spcBef>
                <a:spcPts val="0"/>
              </a:spcBef>
              <a:spcAft>
                <a:spcPts val="0"/>
              </a:spcAft>
              <a:buClr>
                <a:srgbClr val="000000"/>
              </a:buClr>
              <a:buSzPts val="2000"/>
              <a:buFont typeface="Arial"/>
              <a:buNone/>
            </a:pPr>
            <a:endParaRPr sz="2200" b="0" i="0" u="none" strike="noStrike" cap="none" dirty="0">
              <a:solidFill>
                <a:srgbClr val="000000"/>
              </a:solidFill>
              <a:ea typeface="Cambria"/>
              <a:cs typeface="Cambria"/>
              <a:sym typeface="Cambria"/>
            </a:endParaRPr>
          </a:p>
        </p:txBody>
      </p:sp>
    </p:spTree>
    <p:extLst>
      <p:ext uri="{BB962C8B-B14F-4D97-AF65-F5344CB8AC3E}">
        <p14:creationId xmlns:p14="http://schemas.microsoft.com/office/powerpoint/2010/main" val="3477565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762000"/>
            <a:ext cx="7772400" cy="838200"/>
          </a:xfrm>
        </p:spPr>
        <p:txBody>
          <a:bodyPr/>
          <a:lstStyle/>
          <a:p>
            <a:r>
              <a:rPr lang="en-US" dirty="0">
                <a:latin typeface="Gill Sans"/>
                <a:cs typeface="Gill Sans"/>
              </a:rPr>
              <a:t>Research in Development</a:t>
            </a:r>
            <a:endParaRPr lang="en-US" dirty="0"/>
          </a:p>
        </p:txBody>
      </p:sp>
      <p:sp>
        <p:nvSpPr>
          <p:cNvPr id="3" name="TextBox 2"/>
          <p:cNvSpPr txBox="1"/>
          <p:nvPr/>
        </p:nvSpPr>
        <p:spPr>
          <a:xfrm>
            <a:off x="685800" y="1752600"/>
            <a:ext cx="8153400" cy="3970318"/>
          </a:xfrm>
          <a:prstGeom prst="rect">
            <a:avLst/>
          </a:prstGeom>
          <a:noFill/>
        </p:spPr>
        <p:txBody>
          <a:bodyPr wrap="square" rtlCol="0">
            <a:spAutoFit/>
          </a:bodyPr>
          <a:lstStyle/>
          <a:p>
            <a:pPr marL="285750" indent="-285750">
              <a:buFont typeface="Arial"/>
              <a:buChar char="•"/>
            </a:pPr>
            <a:r>
              <a:rPr lang="en-GB" sz="2800" dirty="0"/>
              <a:t>Demand-driven, based on long-term engagement of research and development partners and USAID mission priorities</a:t>
            </a:r>
          </a:p>
          <a:p>
            <a:pPr marL="285750" indent="-285750">
              <a:buFont typeface="Arial"/>
              <a:buChar char="•"/>
            </a:pPr>
            <a:r>
              <a:rPr lang="en-GB" sz="2800" dirty="0"/>
              <a:t>Geographical focus aligned with the agenda of the development partners</a:t>
            </a:r>
          </a:p>
          <a:p>
            <a:pPr marL="285750" indent="-285750">
              <a:buFont typeface="Arial"/>
              <a:buChar char="•"/>
            </a:pPr>
            <a:r>
              <a:rPr lang="en-US" sz="2800" dirty="0">
                <a:latin typeface="Gill Sans"/>
                <a:cs typeface="Gill Sans"/>
              </a:rPr>
              <a:t>Backstopping research priorities driven significantly by development partners</a:t>
            </a:r>
          </a:p>
          <a:p>
            <a:pPr marL="285750" indent="-285750">
              <a:buFont typeface="Arial"/>
              <a:buChar char="•"/>
            </a:pPr>
            <a:r>
              <a:rPr lang="en-US" sz="2800" dirty="0">
                <a:latin typeface="Gill Sans"/>
                <a:cs typeface="Gill Sans"/>
              </a:rPr>
              <a:t>Output and outcome targets entirely aligned between research and development partners</a:t>
            </a:r>
          </a:p>
        </p:txBody>
      </p:sp>
    </p:spTree>
    <p:extLst>
      <p:ext uri="{BB962C8B-B14F-4D97-AF65-F5344CB8AC3E}">
        <p14:creationId xmlns:p14="http://schemas.microsoft.com/office/powerpoint/2010/main" val="3276442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E9750E-1C76-4D0A-A494-3143BFE99160}"/>
              </a:ext>
            </a:extLst>
          </p:cNvPr>
          <p:cNvSpPr>
            <a:spLocks noGrp="1"/>
          </p:cNvSpPr>
          <p:nvPr>
            <p:ph type="body" sz="quarter" idx="12"/>
          </p:nvPr>
        </p:nvSpPr>
        <p:spPr>
          <a:xfrm>
            <a:off x="533400" y="1219200"/>
            <a:ext cx="7772400" cy="838200"/>
          </a:xfrm>
        </p:spPr>
        <p:txBody>
          <a:bodyPr/>
          <a:lstStyle/>
          <a:p>
            <a:r>
              <a:rPr lang="en-US" dirty="0"/>
              <a:t>R in D Approach</a:t>
            </a:r>
          </a:p>
        </p:txBody>
      </p:sp>
      <p:sp>
        <p:nvSpPr>
          <p:cNvPr id="3" name="Rectangle 2">
            <a:extLst>
              <a:ext uri="{FF2B5EF4-FFF2-40B4-BE49-F238E27FC236}">
                <a16:creationId xmlns:a16="http://schemas.microsoft.com/office/drawing/2014/main" id="{08DE7D1E-6200-4C5B-84D0-0E7686390BF1}"/>
              </a:ext>
            </a:extLst>
          </p:cNvPr>
          <p:cNvSpPr/>
          <p:nvPr/>
        </p:nvSpPr>
        <p:spPr>
          <a:xfrm>
            <a:off x="651386" y="2057400"/>
            <a:ext cx="8111613" cy="4401205"/>
          </a:xfrm>
          <a:prstGeom prst="rect">
            <a:avLst/>
          </a:prstGeom>
        </p:spPr>
        <p:txBody>
          <a:bodyPr wrap="square">
            <a:spAutoFit/>
          </a:bodyPr>
          <a:lstStyle/>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Times New Roman" panose="02020603050405020304" pitchFamily="18" charset="0"/>
              </a:rPr>
              <a:t>Systematic site selection within the target geographies: market access, </a:t>
            </a:r>
            <a:r>
              <a:rPr lang="en-US" sz="2800" dirty="0" err="1">
                <a:latin typeface="Gill Sans"/>
                <a:ea typeface="Times New Roman" panose="02020603050405020304" pitchFamily="18" charset="0"/>
              </a:rPr>
              <a:t>pop’n</a:t>
            </a:r>
            <a:r>
              <a:rPr lang="en-US" sz="2800" dirty="0">
                <a:latin typeface="Gill Sans"/>
                <a:ea typeface="Times New Roman" panose="02020603050405020304" pitchFamily="18" charset="0"/>
              </a:rPr>
              <a:t> densities, agro-ecologies</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Times New Roman" panose="02020603050405020304" pitchFamily="18" charset="0"/>
              </a:rPr>
              <a:t>Diagnostic analyses: identification of constraints, opportunities and interventions at household, community and landscape scales</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Calibri" panose="020F0502020204030204" pitchFamily="34" charset="0"/>
              </a:rPr>
              <a:t>P</a:t>
            </a:r>
            <a:r>
              <a:rPr lang="en-US" sz="2800" dirty="0">
                <a:effectLst/>
                <a:latin typeface="Gill Sans"/>
                <a:ea typeface="Calibri" panose="020F0502020204030204" pitchFamily="34" charset="0"/>
              </a:rPr>
              <a:t>articipatory action research to adapt and validate SI trajectories</a:t>
            </a:r>
          </a:p>
          <a:p>
            <a:pPr marL="457200" marR="0" lvl="0" indent="-457200">
              <a:spcBef>
                <a:spcPts val="0"/>
              </a:spcBef>
              <a:spcAft>
                <a:spcPts val="0"/>
              </a:spcAft>
              <a:buFont typeface="Arial" panose="020B0604020202020204" pitchFamily="34" charset="0"/>
              <a:buChar char="•"/>
              <a:tabLst>
                <a:tab pos="457200" algn="l"/>
              </a:tabLst>
            </a:pPr>
            <a:r>
              <a:rPr lang="en-US" sz="2800" dirty="0">
                <a:latin typeface="Gill Sans"/>
                <a:ea typeface="Calibri" panose="020F0502020204030204" pitchFamily="34" charset="0"/>
              </a:rPr>
              <a:t>Facilitating dissemination and scaling</a:t>
            </a:r>
          </a:p>
          <a:p>
            <a:pPr marL="457200" marR="0" lvl="0" indent="-457200">
              <a:spcBef>
                <a:spcPts val="0"/>
              </a:spcBef>
              <a:spcAft>
                <a:spcPts val="0"/>
              </a:spcAft>
              <a:buFont typeface="Arial" panose="020B0604020202020204" pitchFamily="34" charset="0"/>
              <a:buChar char="•"/>
              <a:tabLst>
                <a:tab pos="457200" algn="l"/>
              </a:tabLst>
            </a:pPr>
            <a:endParaRPr lang="en-US" sz="2800" dirty="0">
              <a:effectLst/>
              <a:latin typeface="Gill Sans"/>
              <a:ea typeface="Calibri" panose="020F0502020204030204" pitchFamily="34" charset="0"/>
            </a:endParaRPr>
          </a:p>
        </p:txBody>
      </p:sp>
    </p:spTree>
    <p:extLst>
      <p:ext uri="{BB962C8B-B14F-4D97-AF65-F5344CB8AC3E}">
        <p14:creationId xmlns:p14="http://schemas.microsoft.com/office/powerpoint/2010/main" val="1136733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p:nvPr/>
        </p:nvPicPr>
        <p:blipFill rotWithShape="1">
          <a:blip r:embed="rId2" cstate="screen">
            <a:extLst>
              <a:ext uri="{28A0092B-C50C-407E-A947-70E740481C1C}">
                <a14:useLocalDpi xmlns:a14="http://schemas.microsoft.com/office/drawing/2010/main"/>
              </a:ext>
            </a:extLst>
          </a:blip>
          <a:srcRect l="840" t="7866" r="1681" b="1498"/>
          <a:stretch/>
        </p:blipFill>
        <p:spPr>
          <a:xfrm>
            <a:off x="76200" y="1524000"/>
            <a:ext cx="8839200" cy="5029200"/>
          </a:xfrm>
          <a:prstGeom prst="rect">
            <a:avLst/>
          </a:prstGeom>
          <a:ln>
            <a:noFill/>
          </a:ln>
        </p:spPr>
      </p:pic>
      <p:sp>
        <p:nvSpPr>
          <p:cNvPr id="2" name="Text Placeholder 1"/>
          <p:cNvSpPr>
            <a:spLocks noGrp="1"/>
          </p:cNvSpPr>
          <p:nvPr>
            <p:ph type="body" sz="quarter" idx="12"/>
          </p:nvPr>
        </p:nvSpPr>
        <p:spPr>
          <a:xfrm>
            <a:off x="76200" y="678873"/>
            <a:ext cx="8839200" cy="838200"/>
          </a:xfrm>
        </p:spPr>
        <p:txBody>
          <a:bodyPr/>
          <a:lstStyle/>
          <a:p>
            <a:r>
              <a:rPr lang="en-US" dirty="0"/>
              <a:t>Research to Impact Pathways</a:t>
            </a:r>
          </a:p>
        </p:txBody>
      </p:sp>
    </p:spTree>
    <p:extLst>
      <p:ext uri="{BB962C8B-B14F-4D97-AF65-F5344CB8AC3E}">
        <p14:creationId xmlns:p14="http://schemas.microsoft.com/office/powerpoint/2010/main" val="746728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066800"/>
            <a:ext cx="7772400" cy="838200"/>
          </a:xfrm>
        </p:spPr>
        <p:txBody>
          <a:bodyPr/>
          <a:lstStyle/>
          <a:p>
            <a:r>
              <a:rPr lang="en-US" dirty="0"/>
              <a:t>Theory of Change</a:t>
            </a:r>
          </a:p>
        </p:txBody>
      </p:sp>
      <p:sp>
        <p:nvSpPr>
          <p:cNvPr id="3" name="TextBox 2"/>
          <p:cNvSpPr txBox="1"/>
          <p:nvPr/>
        </p:nvSpPr>
        <p:spPr>
          <a:xfrm>
            <a:off x="228600" y="1905000"/>
            <a:ext cx="8763000" cy="3970318"/>
          </a:xfrm>
          <a:prstGeom prst="rect">
            <a:avLst/>
          </a:prstGeom>
          <a:noFill/>
        </p:spPr>
        <p:txBody>
          <a:bodyPr wrap="square" rtlCol="0">
            <a:spAutoFit/>
          </a:bodyPr>
          <a:lstStyle/>
          <a:p>
            <a:pPr marL="285750" indent="-285750">
              <a:buFont typeface="Arial"/>
              <a:buChar char="•"/>
            </a:pPr>
            <a:r>
              <a:rPr lang="en-US" sz="2800" dirty="0">
                <a:latin typeface="Gill Sans"/>
                <a:cs typeface="Gill Sans"/>
              </a:rPr>
              <a:t>Research generates, adapts and validates SI  innovations appropriate to the contexts in which they operate</a:t>
            </a:r>
          </a:p>
          <a:p>
            <a:pPr marL="285750" indent="-285750">
              <a:buFont typeface="Arial"/>
              <a:buChar char="•"/>
            </a:pPr>
            <a:r>
              <a:rPr lang="en-GB" sz="2800" dirty="0"/>
              <a:t>Applying selected SI innovations, rural households make more efficient use of available resources</a:t>
            </a:r>
          </a:p>
          <a:p>
            <a:pPr marL="285750" indent="-285750">
              <a:buFont typeface="Arial"/>
              <a:buChar char="•"/>
            </a:pPr>
            <a:r>
              <a:rPr lang="en-US" sz="2800" dirty="0">
                <a:latin typeface="Gill Sans"/>
                <a:cs typeface="Gill Sans"/>
              </a:rPr>
              <a:t>Increased efficiency </a:t>
            </a:r>
            <a:r>
              <a:rPr lang="en-US" sz="2800" dirty="0">
                <a:latin typeface="Wingdings"/>
                <a:ea typeface="Wingdings"/>
                <a:cs typeface="Wingdings"/>
                <a:sym typeface="Wingdings"/>
              </a:rPr>
              <a:t></a:t>
            </a:r>
            <a:r>
              <a:rPr lang="en-US" sz="2800" dirty="0">
                <a:latin typeface="Gill Sans"/>
                <a:cs typeface="Gill Sans"/>
              </a:rPr>
              <a:t> increased productivity without compromising the needs of future generations</a:t>
            </a:r>
          </a:p>
          <a:p>
            <a:pPr marL="285750" indent="-285750">
              <a:buFont typeface="Arial"/>
              <a:buChar char="•"/>
            </a:pPr>
            <a:r>
              <a:rPr lang="en-US" sz="2800" dirty="0">
                <a:latin typeface="Gill Sans"/>
                <a:cs typeface="Gill Sans"/>
              </a:rPr>
              <a:t>Increased productivity increases options for households to </a:t>
            </a:r>
            <a:r>
              <a:rPr lang="en-US" sz="2800" dirty="0" err="1">
                <a:latin typeface="Gill Sans"/>
                <a:cs typeface="Gill Sans"/>
              </a:rPr>
              <a:t>realise</a:t>
            </a:r>
            <a:r>
              <a:rPr lang="en-US" sz="2800" dirty="0">
                <a:latin typeface="Gill Sans"/>
                <a:cs typeface="Gill Sans"/>
              </a:rPr>
              <a:t> a range of livelihood benefits (income, nutrition, human capacity)</a:t>
            </a:r>
          </a:p>
        </p:txBody>
      </p:sp>
    </p:spTree>
    <p:extLst>
      <p:ext uri="{BB962C8B-B14F-4D97-AF65-F5344CB8AC3E}">
        <p14:creationId xmlns:p14="http://schemas.microsoft.com/office/powerpoint/2010/main" val="5227924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www.w3.org/XML/1998/namespace"/>
    <ds:schemaRef ds:uri="http://purl.org/dc/terms/"/>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9f5e9607-a28b-487e-b093-da60e75ee109"/>
    <ds:schemaRef ds:uri="http://purl.org/dc/dcmitype/"/>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AfricaRISING_presentation_template_Global</Template>
  <TotalTime>859</TotalTime>
  <Words>954</Words>
  <Application>Microsoft Macintosh PowerPoint</Application>
  <PresentationFormat>On-screen Show (4:3)</PresentationFormat>
  <Paragraphs>142</Paragraphs>
  <Slides>27</Slides>
  <Notes>2</Notes>
  <HiddenSlides>1</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27</vt:i4>
      </vt:variant>
    </vt:vector>
  </HeadingPairs>
  <TitlesOfParts>
    <vt:vector size="39" baseType="lpstr">
      <vt:lpstr>MS Mincho</vt:lpstr>
      <vt:lpstr>MS PGothic</vt:lpstr>
      <vt:lpstr>Arial</vt:lpstr>
      <vt:lpstr>Calibri</vt:lpstr>
      <vt:lpstr>Cambria</vt:lpstr>
      <vt:lpstr>Comic Sans MS</vt:lpstr>
      <vt:lpstr>Gill Sans</vt:lpstr>
      <vt:lpstr>Mangal</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Irmgard Hoeschle-Zeledon</dc:creator>
  <cp:lastModifiedBy>Jonathan Odhong', IITA</cp:lastModifiedBy>
  <cp:revision>86</cp:revision>
  <cp:lastPrinted>2011-10-06T11:45:23Z</cp:lastPrinted>
  <dcterms:created xsi:type="dcterms:W3CDTF">2018-02-23T11:22:33Z</dcterms:created>
  <dcterms:modified xsi:type="dcterms:W3CDTF">2018-03-13T18:07:35Z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